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2"/>
    <p:restoredTop sz="94663"/>
  </p:normalViewPr>
  <p:slideViewPr>
    <p:cSldViewPr snapToGrid="0">
      <p:cViewPr varScale="1">
        <p:scale>
          <a:sx n="156" d="100"/>
          <a:sy n="156" d="100"/>
        </p:scale>
        <p:origin x="248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62c0ce76f3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62c0ce76f3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62c0ce76f3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62c0ce76f3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62c0ce76f3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62c0ce76f3_0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62c0ce76f3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62c0ce76f3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62c0ce76f3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62c0ce76f3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62c0ce76f3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62c0ce76f3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62c0ce76f3_0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62c0ce76f3_0_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62c0ce76f3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62c0ce76f3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62c0ce76f3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62c0ce76f3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62c0ce76f3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62c0ce76f3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6298026279_0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6298026279_0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62c0ce76f3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62c0ce76f3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62c0ce76f3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62c0ce76f3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62c0ce76f3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62c0ce76f3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62c0ce76f3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62c0ce76f3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62c0ce76f3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62c0ce76f3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62c0ce76f3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62c0ce76f3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62c0ce76f3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62c0ce76f3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62c0ce76f3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62c0ce76f3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62c0ce76f3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62c0ce76f3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Do you like to have really soft, sfumato type of texture, linear hatching texture, or chaotic scumbling texture?</a:t>
            </a:r>
            <a:endParaRPr sz="17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62c0ce76f3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62c0ce76f3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298026279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6298026279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6298026279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6298026279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5fe7d16552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5fe7d16552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6298026279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6298026279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5fe7d16552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5fe7d16552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6298026279_0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6298026279_0_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6298026279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6298026279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6298026279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6298026279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g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jpg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96969"/>
            </a:gs>
            <a:gs pos="100000">
              <a:srgbClr val="1D1D1D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Drawing Class #2!</a:t>
            </a: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Presented by Karen Kliethermes</a:t>
            </a: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311700" y="36267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rgbClr val="FFFF00"/>
                </a:solidFill>
                <a:latin typeface="Cambria"/>
                <a:ea typeface="Cambria"/>
                <a:cs typeface="Cambria"/>
                <a:sym typeface="Cambria"/>
              </a:rPr>
              <a:t>Please take one supply bag at the front! :) </a:t>
            </a:r>
            <a:endParaRPr i="1">
              <a:solidFill>
                <a:srgbClr val="FFFF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96969"/>
            </a:gs>
            <a:gs pos="100000">
              <a:srgbClr val="1D1D1D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Using Charcoals</a:t>
            </a: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1" name="Google Shape;131;p22"/>
          <p:cNvSpPr txBox="1">
            <a:spLocks noGrp="1"/>
          </p:cNvSpPr>
          <p:nvPr>
            <p:ph type="subTitle" idx="1"/>
          </p:nvPr>
        </p:nvSpPr>
        <p:spPr>
          <a:xfrm>
            <a:off x="311700" y="29525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It’s a little different than graphite!</a:t>
            </a: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96969"/>
            </a:gs>
            <a:gs pos="100000">
              <a:srgbClr val="1D1D1D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/>
          <p:nvPr/>
        </p:nvSpPr>
        <p:spPr>
          <a:xfrm>
            <a:off x="81400" y="103600"/>
            <a:ext cx="5084400" cy="47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In your bags, you should have:</a:t>
            </a:r>
            <a:endParaRPr sz="3000" u="sng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u="sng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mbria"/>
              <a:buChar char="●"/>
            </a:pPr>
            <a:r>
              <a:rPr lang="en" sz="22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Compressed charcoal </a:t>
            </a:r>
            <a:endParaRPr sz="2200" b="1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        (rectangular, heavier, harder)</a:t>
            </a:r>
            <a:endParaRPr sz="22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mbria"/>
              <a:buChar char="●"/>
            </a:pPr>
            <a:r>
              <a:rPr lang="en" sz="22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Vine charcoal</a:t>
            </a:r>
            <a:r>
              <a:rPr lang="en" sz="2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br>
              <a:rPr lang="en" sz="2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" sz="2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(cylindrical, lighter, softer)</a:t>
            </a:r>
            <a:endParaRPr sz="22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mbria"/>
              <a:buChar char="●"/>
            </a:pPr>
            <a:r>
              <a:rPr lang="en" sz="22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C</a:t>
            </a:r>
            <a:r>
              <a:rPr lang="en" sz="22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onté</a:t>
            </a:r>
            <a:r>
              <a:rPr lang="en" sz="2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br>
              <a:rPr lang="en" sz="2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" sz="2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(white, compressed)</a:t>
            </a:r>
            <a:endParaRPr sz="22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mbria"/>
              <a:buChar char="●"/>
            </a:pPr>
            <a:r>
              <a:rPr lang="en" sz="22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Kneaded Eraser</a:t>
            </a:r>
            <a:br>
              <a:rPr lang="en" sz="2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" sz="2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(gray, square)</a:t>
            </a:r>
            <a:endParaRPr sz="22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7" name="Google Shape;137;p23"/>
          <p:cNvSpPr txBox="1"/>
          <p:nvPr/>
        </p:nvSpPr>
        <p:spPr>
          <a:xfrm>
            <a:off x="4059600" y="503100"/>
            <a:ext cx="5084400" cy="47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u="sng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mbria"/>
              <a:buChar char="●"/>
            </a:pPr>
            <a:r>
              <a:rPr lang="en" sz="22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Toned drawing paper </a:t>
            </a:r>
            <a:endParaRPr sz="2200" b="1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       (acts as midtone)</a:t>
            </a:r>
            <a:endParaRPr sz="22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mbria"/>
              <a:buChar char="●"/>
            </a:pPr>
            <a:r>
              <a:rPr lang="en" sz="22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Paper with piece of masking tape</a:t>
            </a:r>
            <a:endParaRPr sz="2200" b="1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        (for smudging in small spots)</a:t>
            </a:r>
            <a:endParaRPr sz="22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mbria"/>
              <a:buChar char="●"/>
            </a:pPr>
            <a:r>
              <a:rPr lang="en" sz="22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Paper towel</a:t>
            </a:r>
            <a:br>
              <a:rPr lang="en" sz="2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" sz="2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(for smudging, keeping clean)</a:t>
            </a:r>
            <a:endParaRPr sz="22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mbria"/>
              <a:buChar char="●"/>
            </a:pPr>
            <a:r>
              <a:rPr lang="en" sz="22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Bookmark</a:t>
            </a:r>
            <a:br>
              <a:rPr lang="en" sz="2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" sz="2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(my email in case you want to reach out, ask any questions)</a:t>
            </a:r>
            <a:endParaRPr sz="22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96969"/>
            </a:gs>
            <a:gs pos="100000">
              <a:srgbClr val="1D1D1D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/>
          <p:nvPr/>
        </p:nvSpPr>
        <p:spPr>
          <a:xfrm>
            <a:off x="81400" y="103600"/>
            <a:ext cx="5084400" cy="47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Making a tortillion</a:t>
            </a:r>
            <a:endParaRPr sz="3000" u="sng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(Used as a blending stump, to smudge small details!)</a:t>
            </a:r>
            <a:endParaRPr sz="20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mbria"/>
              <a:buAutoNum type="arabicPeriod"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Take one of the long corners, make a crease almost to the middle angle of the triangle.</a:t>
            </a:r>
            <a:endParaRPr sz="20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mbria"/>
              <a:buAutoNum type="arabicPeriod"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Keep rolling tightly, increasing the angle on the long side, keeping near the same point where the crease ended.</a:t>
            </a:r>
            <a:endParaRPr sz="20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mbria"/>
              <a:buAutoNum type="arabicPeriod"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Use tape to secure ends.</a:t>
            </a:r>
            <a:endParaRPr sz="20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43" name="Google Shape;143;p24" descr="Image result for rolling tortill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1900" y="1402925"/>
            <a:ext cx="3617325" cy="2637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96969"/>
            </a:gs>
            <a:gs pos="100000">
              <a:srgbClr val="1D1D1D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 txBox="1"/>
          <p:nvPr/>
        </p:nvSpPr>
        <p:spPr>
          <a:xfrm>
            <a:off x="222025" y="103600"/>
            <a:ext cx="3700200" cy="47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u="sng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Compressed charcoal</a:t>
            </a:r>
            <a:endParaRPr sz="2500" u="sng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Made from charcoal powder with binding agent</a:t>
            </a:r>
            <a:endParaRPr sz="16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Creates </a:t>
            </a:r>
            <a:r>
              <a:rPr lang="en" sz="1600" u="sng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harsh lines and dark shades</a:t>
            </a:r>
            <a:endParaRPr sz="1600" u="sng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Start with lightest touch and work up from there</a:t>
            </a:r>
            <a:endParaRPr sz="16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A little bit goes a long way, especially with smudging</a:t>
            </a:r>
            <a:endParaRPr sz="16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mbria"/>
              <a:buChar char="●"/>
            </a:pPr>
            <a:r>
              <a:rPr lang="en" sz="1600" u="sng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Hard to erase </a:t>
            </a:r>
            <a:r>
              <a:rPr lang="en" sz="16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once it’s on the paper--get shapes right with vine charcoal first</a:t>
            </a:r>
            <a:endParaRPr sz="16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49" name="Google Shape;149;p25" descr="Image result for compressed charcoal"/>
          <p:cNvPicPr preferRelativeResize="0"/>
          <p:nvPr/>
        </p:nvPicPr>
        <p:blipFill rotWithShape="1">
          <a:blip r:embed="rId3">
            <a:alphaModFix/>
          </a:blip>
          <a:srcRect t="25000" b="9141"/>
          <a:stretch/>
        </p:blipFill>
        <p:spPr>
          <a:xfrm>
            <a:off x="4484850" y="225823"/>
            <a:ext cx="3752175" cy="247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5" descr="Image result for compressed charcoal drawi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2141" y="2813200"/>
            <a:ext cx="3097601" cy="2224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96969"/>
            </a:gs>
            <a:gs pos="100000">
              <a:srgbClr val="1D1D1D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6"/>
          <p:cNvSpPr txBox="1"/>
          <p:nvPr/>
        </p:nvSpPr>
        <p:spPr>
          <a:xfrm>
            <a:off x="222025" y="103600"/>
            <a:ext cx="3959400" cy="47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u="sng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Vine charcoal</a:t>
            </a:r>
            <a:endParaRPr sz="2500" u="sng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Char char="●"/>
            </a:pPr>
            <a:r>
              <a:rPr lang="en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Actual grape vine or willow twigs that are burned down; no binder</a:t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mbria"/>
              <a:buChar char="●"/>
            </a:pPr>
            <a:r>
              <a:rPr lang="en" sz="1800" u="sng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Very erasable, smudgeable, malleable</a:t>
            </a:r>
            <a:endParaRPr sz="1800" u="sng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mbria"/>
              <a:buChar char="●"/>
            </a:pPr>
            <a:r>
              <a:rPr lang="en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Perfect for </a:t>
            </a:r>
            <a:r>
              <a:rPr lang="en" sz="1800" u="sng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sketching</a:t>
            </a:r>
            <a:r>
              <a:rPr lang="en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, gestural lines</a:t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mbria"/>
              <a:buChar char="●"/>
            </a:pPr>
            <a:r>
              <a:rPr lang="en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Also helps create </a:t>
            </a:r>
            <a:r>
              <a:rPr lang="en" sz="1800" u="sng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softer shades</a:t>
            </a:r>
            <a:r>
              <a:rPr lang="en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and refining smudging</a:t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mbria"/>
              <a:buChar char="●"/>
            </a:pPr>
            <a:r>
              <a:rPr lang="en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Makes achieving “sfumato” effect much easier</a:t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56" name="Google Shape;156;p26" descr="Image result for vine charcoal drawi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8050" y="2471825"/>
            <a:ext cx="3360775" cy="252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6" descr="Image result for vine charcoal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35037" y="140625"/>
            <a:ext cx="3100800" cy="22609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96969"/>
            </a:gs>
            <a:gs pos="100000">
              <a:srgbClr val="1D1D1D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7"/>
          <p:cNvSpPr txBox="1"/>
          <p:nvPr/>
        </p:nvSpPr>
        <p:spPr>
          <a:xfrm>
            <a:off x="222025" y="103600"/>
            <a:ext cx="4181400" cy="47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u="sng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Conté</a:t>
            </a:r>
            <a:endParaRPr sz="2600" u="sng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Char char="●"/>
            </a:pPr>
            <a:r>
              <a:rPr lang="en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Compressed chalk powder with binding agent</a:t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mbria"/>
              <a:buChar char="●"/>
            </a:pPr>
            <a:r>
              <a:rPr lang="en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Creates harsh lines or highlights and </a:t>
            </a:r>
            <a:r>
              <a:rPr lang="en" sz="1800" u="sng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lightest shades</a:t>
            </a:r>
            <a:endParaRPr sz="1800" u="sng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mbria"/>
              <a:buChar char="●"/>
            </a:pPr>
            <a:r>
              <a:rPr lang="en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Start with lightest touch and work up from there</a:t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mbria"/>
              <a:buChar char="●"/>
            </a:pPr>
            <a:r>
              <a:rPr lang="en" sz="1800" u="sng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Hard to erase</a:t>
            </a:r>
            <a:r>
              <a:rPr lang="en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once it’s on the paper</a:t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mbria"/>
              <a:buChar char="●"/>
            </a:pPr>
            <a:r>
              <a:rPr lang="en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Used at the end to  achieve untouched, lightest shades</a:t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63" name="Google Shape;163;p27" descr="Image result for conte drawing"/>
          <p:cNvPicPr preferRelativeResize="0"/>
          <p:nvPr/>
        </p:nvPicPr>
        <p:blipFill rotWithShape="1">
          <a:blip r:embed="rId3">
            <a:alphaModFix/>
          </a:blip>
          <a:srcRect t="6976" b="8862"/>
          <a:stretch/>
        </p:blipFill>
        <p:spPr>
          <a:xfrm>
            <a:off x="4832437" y="2122164"/>
            <a:ext cx="3405226" cy="2865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7" descr="Image result for white conte material crayons"/>
          <p:cNvPicPr preferRelativeResize="0"/>
          <p:nvPr/>
        </p:nvPicPr>
        <p:blipFill rotWithShape="1">
          <a:blip r:embed="rId4">
            <a:alphaModFix/>
          </a:blip>
          <a:srcRect l="9286" t="60430" r="9675" b="-9585"/>
          <a:stretch/>
        </p:blipFill>
        <p:spPr>
          <a:xfrm rot="10800000">
            <a:off x="4729076" y="162800"/>
            <a:ext cx="3611949" cy="178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96969"/>
            </a:gs>
            <a:gs pos="100000">
              <a:srgbClr val="1D1D1D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8"/>
          <p:cNvSpPr txBox="1"/>
          <p:nvPr/>
        </p:nvSpPr>
        <p:spPr>
          <a:xfrm>
            <a:off x="222025" y="103600"/>
            <a:ext cx="4181400" cy="47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u="sng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Kneaded Eraser</a:t>
            </a:r>
            <a:endParaRPr sz="2600" u="sng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Char char="●"/>
            </a:pPr>
            <a:r>
              <a:rPr lang="en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Meant specifically for charcoal, although can be used for graphite</a:t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mbria"/>
              <a:buChar char="●"/>
            </a:pPr>
            <a:r>
              <a:rPr lang="en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To remove charcoal from the eraser surface, simply knead the eraser--the more it’s stretched, the less charcoal there is within it</a:t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mbria"/>
              <a:buChar char="●"/>
            </a:pPr>
            <a:r>
              <a:rPr lang="en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Can be formed into smaller shapes to help refine detail</a:t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mbria"/>
              <a:buChar char="●"/>
            </a:pPr>
            <a:r>
              <a:rPr lang="en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Can be used to create lighter shades by erasing in smudged areas</a:t>
            </a:r>
            <a:endParaRPr sz="17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70" name="Google Shape;170;p28" descr="Image result for kneadable erase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988" y="103600"/>
            <a:ext cx="2092775" cy="209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8" descr="Image result for kneadable eraser using charcoal drawi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10650" y="2274475"/>
            <a:ext cx="4094250" cy="272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8" descr="Image result for kneadable eraser using charcoal drawing"/>
          <p:cNvPicPr preferRelativeResize="0"/>
          <p:nvPr/>
        </p:nvPicPr>
        <p:blipFill rotWithShape="1">
          <a:blip r:embed="rId5">
            <a:alphaModFix/>
          </a:blip>
          <a:srcRect t="20399" r="52230" b="12804"/>
          <a:stretch/>
        </p:blipFill>
        <p:spPr>
          <a:xfrm>
            <a:off x="6761688" y="115501"/>
            <a:ext cx="1972862" cy="206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96969"/>
            </a:gs>
            <a:gs pos="100000">
              <a:srgbClr val="1D1D1D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9"/>
          <p:cNvSpPr txBox="1"/>
          <p:nvPr/>
        </p:nvSpPr>
        <p:spPr>
          <a:xfrm>
            <a:off x="81400" y="103600"/>
            <a:ext cx="3061800" cy="47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Step-by-step</a:t>
            </a:r>
            <a:endParaRPr sz="3000" u="sng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u="sng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500"/>
              <a:buFont typeface="Cambria"/>
              <a:buAutoNum type="arabicPeriod"/>
            </a:pPr>
            <a:r>
              <a:rPr lang="en" sz="1500">
                <a:solidFill>
                  <a:srgbClr val="FFFF00"/>
                </a:solidFill>
                <a:latin typeface="Cambria"/>
                <a:ea typeface="Cambria"/>
                <a:cs typeface="Cambria"/>
                <a:sym typeface="Cambria"/>
              </a:rPr>
              <a:t>Figure out what part of the still life you want to draw, and use gesture lines to</a:t>
            </a:r>
            <a:r>
              <a:rPr lang="en" sz="1500" b="1">
                <a:solidFill>
                  <a:srgbClr val="FFFF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1500" u="sng">
                <a:solidFill>
                  <a:srgbClr val="FFFF00"/>
                </a:solidFill>
                <a:latin typeface="Cambria"/>
                <a:ea typeface="Cambria"/>
                <a:cs typeface="Cambria"/>
                <a:sym typeface="Cambria"/>
              </a:rPr>
              <a:t>map the silhouette</a:t>
            </a:r>
            <a:r>
              <a:rPr lang="en" sz="1500">
                <a:solidFill>
                  <a:srgbClr val="FFFF00"/>
                </a:solidFill>
                <a:latin typeface="Cambria"/>
                <a:ea typeface="Cambria"/>
                <a:cs typeface="Cambria"/>
                <a:sym typeface="Cambria"/>
              </a:rPr>
              <a:t> out on your page</a:t>
            </a:r>
            <a:endParaRPr sz="1500">
              <a:solidFill>
                <a:srgbClr val="FFFF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Cambria"/>
              <a:buAutoNum type="arabicPeriod"/>
            </a:pPr>
            <a:r>
              <a:rPr lang="en" sz="15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Use vine charcoal to </a:t>
            </a:r>
            <a:r>
              <a:rPr lang="en" sz="1500" u="sng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create basic geometric shapes</a:t>
            </a:r>
            <a:r>
              <a:rPr lang="en" sz="15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, and/or get gesture of objects</a:t>
            </a:r>
            <a:endParaRPr sz="15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Cambria"/>
              <a:buAutoNum type="arabicPeriod"/>
            </a:pPr>
            <a:r>
              <a:rPr lang="en" sz="15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Keep </a:t>
            </a:r>
            <a:r>
              <a:rPr lang="en" sz="1500" u="sng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refining shapes</a:t>
            </a:r>
            <a:r>
              <a:rPr lang="en" sz="15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 with vine charcoal, and smudge away unwanted lines as you go</a:t>
            </a:r>
            <a:endParaRPr sz="15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Cambria"/>
              <a:buAutoNum type="arabicPeriod"/>
            </a:pPr>
            <a:r>
              <a:rPr lang="en" sz="15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Once happy with shapes, </a:t>
            </a:r>
            <a:r>
              <a:rPr lang="en" sz="1500" u="sng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erase unwanted lines</a:t>
            </a:r>
            <a:endParaRPr sz="1500" u="sng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78" name="Google Shape;17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0700" y="751850"/>
            <a:ext cx="5498750" cy="375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96969"/>
            </a:gs>
            <a:gs pos="100000">
              <a:srgbClr val="1D1D1D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0"/>
          <p:cNvSpPr txBox="1"/>
          <p:nvPr/>
        </p:nvSpPr>
        <p:spPr>
          <a:xfrm>
            <a:off x="81400" y="103600"/>
            <a:ext cx="3061800" cy="47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Step-by-step</a:t>
            </a:r>
            <a:endParaRPr sz="3000" u="sng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u="sng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Cambria"/>
              <a:buAutoNum type="arabicPeriod"/>
            </a:pPr>
            <a:r>
              <a:rPr lang="en" sz="15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Figure out what part of the still life you want to draw, and use gesture lines to</a:t>
            </a:r>
            <a:r>
              <a:rPr lang="en" sz="15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1500" u="sng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map the silhouette</a:t>
            </a:r>
            <a:r>
              <a:rPr lang="en" sz="15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 out on your page</a:t>
            </a:r>
            <a:endParaRPr sz="15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500"/>
              <a:buFont typeface="Cambria"/>
              <a:buAutoNum type="arabicPeriod"/>
            </a:pPr>
            <a:r>
              <a:rPr lang="en" sz="1500">
                <a:solidFill>
                  <a:srgbClr val="FFFF00"/>
                </a:solidFill>
                <a:latin typeface="Cambria"/>
                <a:ea typeface="Cambria"/>
                <a:cs typeface="Cambria"/>
                <a:sym typeface="Cambria"/>
              </a:rPr>
              <a:t>Use vine charcoal to </a:t>
            </a:r>
            <a:r>
              <a:rPr lang="en" sz="1500" u="sng">
                <a:solidFill>
                  <a:srgbClr val="FFFF00"/>
                </a:solidFill>
                <a:latin typeface="Cambria"/>
                <a:ea typeface="Cambria"/>
                <a:cs typeface="Cambria"/>
                <a:sym typeface="Cambria"/>
              </a:rPr>
              <a:t>create basic geometric shapes</a:t>
            </a:r>
            <a:r>
              <a:rPr lang="en" sz="1500">
                <a:solidFill>
                  <a:srgbClr val="FFFF00"/>
                </a:solidFill>
                <a:latin typeface="Cambria"/>
                <a:ea typeface="Cambria"/>
                <a:cs typeface="Cambria"/>
                <a:sym typeface="Cambria"/>
              </a:rPr>
              <a:t>, and/or get gesture of objects</a:t>
            </a:r>
            <a:endParaRPr sz="1500">
              <a:solidFill>
                <a:srgbClr val="FFFF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Cambria"/>
              <a:buAutoNum type="arabicPeriod"/>
            </a:pPr>
            <a:r>
              <a:rPr lang="en" sz="15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Keep </a:t>
            </a:r>
            <a:r>
              <a:rPr lang="en" sz="1500" u="sng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refining shapes</a:t>
            </a:r>
            <a:r>
              <a:rPr lang="en" sz="15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 with vine charcoal, and smudge away unwanted lines as you go</a:t>
            </a:r>
            <a:endParaRPr sz="15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Cambria"/>
              <a:buAutoNum type="arabicPeriod"/>
            </a:pPr>
            <a:r>
              <a:rPr lang="en" sz="15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Once happy with shapes, </a:t>
            </a:r>
            <a:r>
              <a:rPr lang="en" sz="1500" u="sng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erase unwanted lines</a:t>
            </a:r>
            <a:endParaRPr sz="1500" u="sng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84" name="Google Shape;18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0700" y="751850"/>
            <a:ext cx="5498750" cy="375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96969"/>
            </a:gs>
            <a:gs pos="100000">
              <a:srgbClr val="1D1D1D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1"/>
          <p:cNvSpPr txBox="1"/>
          <p:nvPr/>
        </p:nvSpPr>
        <p:spPr>
          <a:xfrm>
            <a:off x="81400" y="103600"/>
            <a:ext cx="3061800" cy="47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Step-by-step</a:t>
            </a:r>
            <a:endParaRPr sz="3000" u="sng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u="sng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Cambria"/>
              <a:buAutoNum type="arabicPeriod"/>
            </a:pPr>
            <a:r>
              <a:rPr lang="en" sz="15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Figure out what part of the still life you want to draw, and use gesture lines to</a:t>
            </a:r>
            <a:r>
              <a:rPr lang="en" sz="15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1500" u="sng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map the silhouette</a:t>
            </a:r>
            <a:r>
              <a:rPr lang="en" sz="15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 out on your page</a:t>
            </a:r>
            <a:endParaRPr sz="15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Cambria"/>
              <a:buAutoNum type="arabicPeriod"/>
            </a:pPr>
            <a:r>
              <a:rPr lang="en" sz="15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Use vine charcoal to </a:t>
            </a:r>
            <a:r>
              <a:rPr lang="en" sz="1500" u="sng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create basic geometric shapes</a:t>
            </a:r>
            <a:r>
              <a:rPr lang="en" sz="15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, and/or get gesture of objects</a:t>
            </a:r>
            <a:endParaRPr sz="15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500"/>
              <a:buFont typeface="Cambria"/>
              <a:buAutoNum type="arabicPeriod"/>
            </a:pPr>
            <a:r>
              <a:rPr lang="en" sz="1500">
                <a:solidFill>
                  <a:srgbClr val="FFFF00"/>
                </a:solidFill>
                <a:latin typeface="Cambria"/>
                <a:ea typeface="Cambria"/>
                <a:cs typeface="Cambria"/>
                <a:sym typeface="Cambria"/>
              </a:rPr>
              <a:t>Keep </a:t>
            </a:r>
            <a:r>
              <a:rPr lang="en" sz="1500" u="sng">
                <a:solidFill>
                  <a:srgbClr val="FFFF00"/>
                </a:solidFill>
                <a:latin typeface="Cambria"/>
                <a:ea typeface="Cambria"/>
                <a:cs typeface="Cambria"/>
                <a:sym typeface="Cambria"/>
              </a:rPr>
              <a:t>refining shapes</a:t>
            </a:r>
            <a:r>
              <a:rPr lang="en" sz="1500">
                <a:solidFill>
                  <a:srgbClr val="FFFF00"/>
                </a:solidFill>
                <a:latin typeface="Cambria"/>
                <a:ea typeface="Cambria"/>
                <a:cs typeface="Cambria"/>
                <a:sym typeface="Cambria"/>
              </a:rPr>
              <a:t> with vine charcoal, and smudge away unwanted lines as you go</a:t>
            </a:r>
            <a:endParaRPr sz="1500">
              <a:solidFill>
                <a:srgbClr val="FFFF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Cambria"/>
              <a:buAutoNum type="arabicPeriod"/>
            </a:pPr>
            <a:r>
              <a:rPr lang="en" sz="15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Once happy with shapes, </a:t>
            </a:r>
            <a:r>
              <a:rPr lang="en" sz="1500" u="sng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erase unwanted lines</a:t>
            </a:r>
            <a:endParaRPr sz="1500" u="sng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90" name="Google Shape;19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0700" y="751850"/>
            <a:ext cx="5498750" cy="375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96969"/>
            </a:gs>
            <a:gs pos="100000">
              <a:srgbClr val="1D1D1D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/>
        </p:nvSpPr>
        <p:spPr>
          <a:xfrm>
            <a:off x="222025" y="103600"/>
            <a:ext cx="3073500" cy="47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Today’s Goals:</a:t>
            </a:r>
            <a:endParaRPr sz="3000" u="sng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Learn more about value in theory and in practice</a:t>
            </a:r>
            <a:endParaRPr sz="17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Experience using professional drawing supplies</a:t>
            </a:r>
            <a:endParaRPr sz="17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Test your skills at representational art; put what you see to surface</a:t>
            </a:r>
            <a:endParaRPr sz="17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Explore your unique style--what do you excel at?</a:t>
            </a:r>
            <a:endParaRPr sz="17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62" name="Google Shape;62;p14" descr="Image result for drawing with charcoal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8950" y="1062450"/>
            <a:ext cx="5161487" cy="308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96969"/>
            </a:gs>
            <a:gs pos="100000">
              <a:srgbClr val="1D1D1D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2"/>
          <p:cNvSpPr txBox="1"/>
          <p:nvPr/>
        </p:nvSpPr>
        <p:spPr>
          <a:xfrm>
            <a:off x="81400" y="103600"/>
            <a:ext cx="3061800" cy="47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Step-by-step</a:t>
            </a:r>
            <a:endParaRPr sz="3000" u="sng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u="sng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Cambria"/>
              <a:buAutoNum type="arabicPeriod"/>
            </a:pPr>
            <a:r>
              <a:rPr lang="en" sz="15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Figure out what part of the still life you want to draw, and use gesture lines to</a:t>
            </a:r>
            <a:r>
              <a:rPr lang="en" sz="15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1500" u="sng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map the silhouette</a:t>
            </a:r>
            <a:r>
              <a:rPr lang="en" sz="15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 out on your page</a:t>
            </a:r>
            <a:endParaRPr sz="15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Cambria"/>
              <a:buAutoNum type="arabicPeriod"/>
            </a:pPr>
            <a:r>
              <a:rPr lang="en" sz="15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Use vine charcoal to </a:t>
            </a:r>
            <a:r>
              <a:rPr lang="en" sz="1500" u="sng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create basic geometric shapes</a:t>
            </a:r>
            <a:r>
              <a:rPr lang="en" sz="15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, and/or get gesture of objects</a:t>
            </a:r>
            <a:endParaRPr sz="15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Cambria"/>
              <a:buAutoNum type="arabicPeriod"/>
            </a:pPr>
            <a:r>
              <a:rPr lang="en" sz="15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Keep </a:t>
            </a:r>
            <a:r>
              <a:rPr lang="en" sz="1500" u="sng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refining shapes</a:t>
            </a:r>
            <a:r>
              <a:rPr lang="en" sz="15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 with vine charcoal, and smudge away unwanted lines as you go</a:t>
            </a:r>
            <a:endParaRPr sz="15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500"/>
              <a:buFont typeface="Cambria"/>
              <a:buAutoNum type="arabicPeriod"/>
            </a:pPr>
            <a:r>
              <a:rPr lang="en" sz="1500">
                <a:solidFill>
                  <a:srgbClr val="FFFF00"/>
                </a:solidFill>
                <a:latin typeface="Cambria"/>
                <a:ea typeface="Cambria"/>
                <a:cs typeface="Cambria"/>
                <a:sym typeface="Cambria"/>
              </a:rPr>
              <a:t>Once happy with shapes, </a:t>
            </a:r>
            <a:r>
              <a:rPr lang="en" sz="1500" u="sng">
                <a:solidFill>
                  <a:srgbClr val="FFFF00"/>
                </a:solidFill>
                <a:latin typeface="Cambria"/>
                <a:ea typeface="Cambria"/>
                <a:cs typeface="Cambria"/>
                <a:sym typeface="Cambria"/>
              </a:rPr>
              <a:t>erase unwanted lines</a:t>
            </a:r>
            <a:endParaRPr sz="1500" u="sng">
              <a:solidFill>
                <a:srgbClr val="FFFF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96" name="Google Shape;19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0700" y="751850"/>
            <a:ext cx="5498750" cy="375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96969"/>
            </a:gs>
            <a:gs pos="100000">
              <a:srgbClr val="1D1D1D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3"/>
          <p:cNvSpPr txBox="1"/>
          <p:nvPr/>
        </p:nvSpPr>
        <p:spPr>
          <a:xfrm>
            <a:off x="81400" y="103600"/>
            <a:ext cx="3061800" cy="47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Step-by-step</a:t>
            </a:r>
            <a:endParaRPr sz="3000" u="sng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u="sng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2" name="Google Shape;202;p33"/>
          <p:cNvSpPr txBox="1"/>
          <p:nvPr/>
        </p:nvSpPr>
        <p:spPr>
          <a:xfrm>
            <a:off x="81400" y="-5047450"/>
            <a:ext cx="2856600" cy="47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Step-by-step</a:t>
            </a:r>
            <a:endParaRPr sz="3000" u="sng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u="sng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u="sng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u="sng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mbria"/>
              <a:buAutoNum type="arabicPeriod"/>
            </a:pP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Use vine charcoal to create basic shapes</a:t>
            </a: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mbria"/>
              <a:buAutoNum type="arabicPeriod"/>
            </a:pP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Refine shapes with vine charcoal</a:t>
            </a: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mbria"/>
              <a:buAutoNum type="arabicPeriod"/>
            </a:pP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Once happy with shapes, erase or sm</a:t>
            </a: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mbria"/>
              <a:buAutoNum type="arabicPeriod"/>
            </a:pP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udge away unwanted lines</a:t>
            </a: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400"/>
              <a:buFont typeface="Cambria"/>
              <a:buAutoNum type="arabicPeriod"/>
            </a:pPr>
            <a:r>
              <a:rPr lang="en">
                <a:solidFill>
                  <a:srgbClr val="FFFF00"/>
                </a:solidFill>
                <a:latin typeface="Cambria"/>
                <a:ea typeface="Cambria"/>
                <a:cs typeface="Cambria"/>
                <a:sym typeface="Cambria"/>
              </a:rPr>
              <a:t>Use compressed charcoal to get </a:t>
            </a:r>
            <a:r>
              <a:rPr lang="en" u="sng">
                <a:solidFill>
                  <a:srgbClr val="FFFF00"/>
                </a:solidFill>
                <a:latin typeface="Cambria"/>
                <a:ea typeface="Cambria"/>
                <a:cs typeface="Cambria"/>
                <a:sym typeface="Cambria"/>
              </a:rPr>
              <a:t>midtones and darker edges;</a:t>
            </a:r>
            <a:r>
              <a:rPr lang="en">
                <a:solidFill>
                  <a:srgbClr val="FFFF00"/>
                </a:solidFill>
                <a:latin typeface="Cambria"/>
                <a:ea typeface="Cambria"/>
                <a:cs typeface="Cambria"/>
                <a:sym typeface="Cambria"/>
              </a:rPr>
              <a:t>create value with soft hatching or shading</a:t>
            </a:r>
            <a:endParaRPr>
              <a:solidFill>
                <a:srgbClr val="FFFF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mbria"/>
              <a:buAutoNum type="arabicPeriod"/>
            </a:pPr>
            <a:r>
              <a:rPr lang="en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Smooth out values, to create 3-D illusion</a:t>
            </a:r>
            <a:endParaRPr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mbria"/>
              <a:buAutoNum type="arabicPeriod"/>
            </a:pPr>
            <a:r>
              <a:rPr lang="en" u="sng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Clean up</a:t>
            </a:r>
            <a:r>
              <a:rPr lang="en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unwanted lines and marks, clean/wipe hands</a:t>
            </a:r>
            <a:endParaRPr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mbria"/>
              <a:buAutoNum type="arabicPeriod"/>
            </a:pPr>
            <a:r>
              <a:rPr lang="en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Use conte for lighter than midtone to lightest </a:t>
            </a:r>
            <a:r>
              <a:rPr lang="en" u="sng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highlights</a:t>
            </a:r>
            <a:endParaRPr u="sng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mbria"/>
              <a:buAutoNum type="arabicPeriod"/>
            </a:pPr>
            <a:r>
              <a:rPr lang="en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Do final touch-ups, and one </a:t>
            </a:r>
            <a:r>
              <a:rPr lang="en" u="sng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last erasing</a:t>
            </a:r>
            <a:r>
              <a:rPr lang="en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of any unwanted marks; clean up lines and edges</a:t>
            </a:r>
            <a:endParaRPr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03" name="Google Shape;20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8800" y="103600"/>
            <a:ext cx="3080299" cy="209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49225" y="103600"/>
            <a:ext cx="2973450" cy="209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65275" y="2256525"/>
            <a:ext cx="3868300" cy="279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96969"/>
            </a:gs>
            <a:gs pos="100000">
              <a:srgbClr val="1D1D1D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4"/>
          <p:cNvSpPr txBox="1"/>
          <p:nvPr/>
        </p:nvSpPr>
        <p:spPr>
          <a:xfrm>
            <a:off x="81400" y="103600"/>
            <a:ext cx="3061800" cy="47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Step-by-step</a:t>
            </a:r>
            <a:endParaRPr sz="3000" u="sng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u="sng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1" name="Google Shape;211;p34"/>
          <p:cNvSpPr txBox="1"/>
          <p:nvPr/>
        </p:nvSpPr>
        <p:spPr>
          <a:xfrm>
            <a:off x="81400" y="-5047450"/>
            <a:ext cx="2856600" cy="47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Step-by-step</a:t>
            </a:r>
            <a:endParaRPr sz="3000" u="sng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u="sng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u="sng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u="sng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mbria"/>
              <a:buAutoNum type="arabicPeriod"/>
            </a:pP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Use vine charcoal to create basic shapes</a:t>
            </a: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mbria"/>
              <a:buAutoNum type="arabicPeriod"/>
            </a:pP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Refine shapes with vine charcoal</a:t>
            </a: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mbria"/>
              <a:buAutoNum type="arabicPeriod"/>
            </a:pP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Once happy with shapes, erase or sm</a:t>
            </a: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mbria"/>
              <a:buAutoNum type="arabicPeriod"/>
            </a:pP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udge away unwanted lines</a:t>
            </a: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mbria"/>
              <a:buAutoNum type="arabicPeriod"/>
            </a:pPr>
            <a:r>
              <a:rPr lang="en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Use compressed charcoal to get </a:t>
            </a:r>
            <a:r>
              <a:rPr lang="en" u="sng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midtones and darker edges;</a:t>
            </a:r>
            <a:r>
              <a:rPr lang="en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create value with soft hatching or shading</a:t>
            </a:r>
            <a:endParaRPr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400"/>
              <a:buFont typeface="Cambria"/>
              <a:buAutoNum type="arabicPeriod"/>
            </a:pPr>
            <a:r>
              <a:rPr lang="en">
                <a:solidFill>
                  <a:srgbClr val="FFFF00"/>
                </a:solidFill>
                <a:latin typeface="Cambria"/>
                <a:ea typeface="Cambria"/>
                <a:cs typeface="Cambria"/>
                <a:sym typeface="Cambria"/>
              </a:rPr>
              <a:t>Smooth out values, to create 3-D illusion</a:t>
            </a:r>
            <a:endParaRPr>
              <a:solidFill>
                <a:srgbClr val="FFFF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mbria"/>
              <a:buAutoNum type="arabicPeriod"/>
            </a:pPr>
            <a:r>
              <a:rPr lang="en" u="sng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Clean up</a:t>
            </a:r>
            <a:r>
              <a:rPr lang="en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unwanted lines and marks, clean/wipe hands</a:t>
            </a:r>
            <a:endParaRPr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mbria"/>
              <a:buAutoNum type="arabicPeriod"/>
            </a:pPr>
            <a:r>
              <a:rPr lang="en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Use conte for lighter than midtone to lightest </a:t>
            </a:r>
            <a:r>
              <a:rPr lang="en" u="sng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highlights</a:t>
            </a:r>
            <a:endParaRPr u="sng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mbria"/>
              <a:buAutoNum type="arabicPeriod"/>
            </a:pPr>
            <a:r>
              <a:rPr lang="en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Do final touch-ups, and one </a:t>
            </a:r>
            <a:r>
              <a:rPr lang="en" u="sng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last erasing</a:t>
            </a:r>
            <a:r>
              <a:rPr lang="en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of any unwanted marks; clean up lines and edges</a:t>
            </a:r>
            <a:endParaRPr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12" name="Google Shape;21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8800" y="103600"/>
            <a:ext cx="3080299" cy="209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49225" y="103600"/>
            <a:ext cx="2973450" cy="209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65275" y="2256525"/>
            <a:ext cx="3868300" cy="279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96969"/>
            </a:gs>
            <a:gs pos="100000">
              <a:srgbClr val="1D1D1D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5"/>
          <p:cNvSpPr txBox="1"/>
          <p:nvPr/>
        </p:nvSpPr>
        <p:spPr>
          <a:xfrm>
            <a:off x="81400" y="103600"/>
            <a:ext cx="3061800" cy="47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Step-by-step</a:t>
            </a:r>
            <a:endParaRPr sz="3000" u="sng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u="sng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0" name="Google Shape;220;p35"/>
          <p:cNvSpPr txBox="1"/>
          <p:nvPr/>
        </p:nvSpPr>
        <p:spPr>
          <a:xfrm>
            <a:off x="81400" y="-5047450"/>
            <a:ext cx="2856600" cy="47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Step-by-step</a:t>
            </a:r>
            <a:endParaRPr sz="3000" u="sng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u="sng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u="sng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u="sng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mbria"/>
              <a:buAutoNum type="arabicPeriod"/>
            </a:pP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Use vine charcoal to create basic shapes</a:t>
            </a: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mbria"/>
              <a:buAutoNum type="arabicPeriod"/>
            </a:pP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Refine shapes with vine charcoal</a:t>
            </a: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mbria"/>
              <a:buAutoNum type="arabicPeriod"/>
            </a:pP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Once happy with shapes, erase or sm</a:t>
            </a: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mbria"/>
              <a:buAutoNum type="arabicPeriod"/>
            </a:pP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udge away unwanted lines</a:t>
            </a: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mbria"/>
              <a:buAutoNum type="arabicPeriod"/>
            </a:pPr>
            <a:r>
              <a:rPr lang="en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Use compressed charcoal to get </a:t>
            </a:r>
            <a:r>
              <a:rPr lang="en" u="sng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midtones and darker edges;</a:t>
            </a:r>
            <a:r>
              <a:rPr lang="en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create value with soft hatching or shading</a:t>
            </a:r>
            <a:endParaRPr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mbria"/>
              <a:buAutoNum type="arabicPeriod"/>
            </a:pPr>
            <a:r>
              <a:rPr lang="en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Smooth out values, to create 3-D illusion</a:t>
            </a:r>
            <a:endParaRPr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400"/>
              <a:buFont typeface="Cambria"/>
              <a:buAutoNum type="arabicPeriod"/>
            </a:pPr>
            <a:r>
              <a:rPr lang="en" u="sng">
                <a:solidFill>
                  <a:srgbClr val="FFFF00"/>
                </a:solidFill>
                <a:latin typeface="Cambria"/>
                <a:ea typeface="Cambria"/>
                <a:cs typeface="Cambria"/>
                <a:sym typeface="Cambria"/>
              </a:rPr>
              <a:t>Clean up</a:t>
            </a:r>
            <a:r>
              <a:rPr lang="en">
                <a:solidFill>
                  <a:srgbClr val="FFFF00"/>
                </a:solidFill>
                <a:latin typeface="Cambria"/>
                <a:ea typeface="Cambria"/>
                <a:cs typeface="Cambria"/>
                <a:sym typeface="Cambria"/>
              </a:rPr>
              <a:t> unwanted lines and marks, clean/wipe hands</a:t>
            </a:r>
            <a:endParaRPr>
              <a:solidFill>
                <a:srgbClr val="FFFF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mbria"/>
              <a:buAutoNum type="arabicPeriod"/>
            </a:pPr>
            <a:r>
              <a:rPr lang="en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Use conte for lighter than midtone to lightest </a:t>
            </a:r>
            <a:r>
              <a:rPr lang="en" u="sng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highlights</a:t>
            </a:r>
            <a:endParaRPr u="sng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mbria"/>
              <a:buAutoNum type="arabicPeriod"/>
            </a:pPr>
            <a:r>
              <a:rPr lang="en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Do final touch-ups, and one </a:t>
            </a:r>
            <a:r>
              <a:rPr lang="en" u="sng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last erasing</a:t>
            </a:r>
            <a:r>
              <a:rPr lang="en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of any unwanted marks; clean up lines and edges</a:t>
            </a:r>
            <a:endParaRPr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21" name="Google Shape;22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8800" y="103600"/>
            <a:ext cx="3080299" cy="209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49225" y="103600"/>
            <a:ext cx="2973450" cy="209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65275" y="2256525"/>
            <a:ext cx="3868300" cy="279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96969"/>
            </a:gs>
            <a:gs pos="100000">
              <a:srgbClr val="1D1D1D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6"/>
          <p:cNvSpPr txBox="1"/>
          <p:nvPr/>
        </p:nvSpPr>
        <p:spPr>
          <a:xfrm>
            <a:off x="81400" y="103600"/>
            <a:ext cx="3061800" cy="47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Step-by-step</a:t>
            </a:r>
            <a:endParaRPr sz="3000" u="sng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u="sng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9" name="Google Shape;229;p36"/>
          <p:cNvSpPr txBox="1"/>
          <p:nvPr/>
        </p:nvSpPr>
        <p:spPr>
          <a:xfrm>
            <a:off x="81400" y="-5047450"/>
            <a:ext cx="2856600" cy="47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Step-by-step</a:t>
            </a:r>
            <a:endParaRPr sz="3000" u="sng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u="sng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u="sng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u="sng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mbria"/>
              <a:buAutoNum type="arabicPeriod"/>
            </a:pP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Use vine charcoal to create basic shapes</a:t>
            </a: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mbria"/>
              <a:buAutoNum type="arabicPeriod"/>
            </a:pP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Refine shapes with vine charcoal</a:t>
            </a: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mbria"/>
              <a:buAutoNum type="arabicPeriod"/>
            </a:pP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Once happy with shapes, erase or sm</a:t>
            </a: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mbria"/>
              <a:buAutoNum type="arabicPeriod"/>
            </a:pP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udge away unwanted lines</a:t>
            </a: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mbria"/>
              <a:buAutoNum type="arabicPeriod"/>
            </a:pPr>
            <a:r>
              <a:rPr lang="en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Use compressed charcoal to get </a:t>
            </a:r>
            <a:r>
              <a:rPr lang="en" u="sng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midtones and darker edges;</a:t>
            </a:r>
            <a:r>
              <a:rPr lang="en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create value with soft hatching or shading</a:t>
            </a:r>
            <a:endParaRPr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mbria"/>
              <a:buAutoNum type="arabicPeriod"/>
            </a:pPr>
            <a:r>
              <a:rPr lang="en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Smooth out values, to create 3-D illusion</a:t>
            </a:r>
            <a:endParaRPr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mbria"/>
              <a:buAutoNum type="arabicPeriod"/>
            </a:pPr>
            <a:r>
              <a:rPr lang="en" u="sng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Clean up</a:t>
            </a:r>
            <a:r>
              <a:rPr lang="en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unwanted lines and marks, clean/wipe hands</a:t>
            </a:r>
            <a:endParaRPr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400"/>
              <a:buFont typeface="Cambria"/>
              <a:buAutoNum type="arabicPeriod"/>
            </a:pPr>
            <a:r>
              <a:rPr lang="en">
                <a:solidFill>
                  <a:srgbClr val="FFFF00"/>
                </a:solidFill>
                <a:latin typeface="Cambria"/>
                <a:ea typeface="Cambria"/>
                <a:cs typeface="Cambria"/>
                <a:sym typeface="Cambria"/>
              </a:rPr>
              <a:t>Use conte for lighter than midtone to lightest </a:t>
            </a:r>
            <a:r>
              <a:rPr lang="en" u="sng">
                <a:solidFill>
                  <a:srgbClr val="FFFF00"/>
                </a:solidFill>
                <a:latin typeface="Cambria"/>
                <a:ea typeface="Cambria"/>
                <a:cs typeface="Cambria"/>
                <a:sym typeface="Cambria"/>
              </a:rPr>
              <a:t>highlights</a:t>
            </a:r>
            <a:endParaRPr u="sng">
              <a:solidFill>
                <a:srgbClr val="FFFF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mbria"/>
              <a:buAutoNum type="arabicPeriod"/>
            </a:pPr>
            <a:r>
              <a:rPr lang="en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Do final touch-ups, and one </a:t>
            </a:r>
            <a:r>
              <a:rPr lang="en" u="sng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last erasing</a:t>
            </a:r>
            <a:r>
              <a:rPr lang="en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of any unwanted marks; clean up lines and edges</a:t>
            </a:r>
            <a:endParaRPr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30" name="Google Shape;23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8800" y="103600"/>
            <a:ext cx="3080299" cy="209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49225" y="103600"/>
            <a:ext cx="2973450" cy="209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65275" y="2256525"/>
            <a:ext cx="3868300" cy="279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96969"/>
            </a:gs>
            <a:gs pos="100000">
              <a:srgbClr val="1D1D1D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7"/>
          <p:cNvSpPr txBox="1"/>
          <p:nvPr/>
        </p:nvSpPr>
        <p:spPr>
          <a:xfrm>
            <a:off x="81400" y="103600"/>
            <a:ext cx="3061800" cy="47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Step-by-step</a:t>
            </a:r>
            <a:endParaRPr sz="3000" u="sng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u="sng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8" name="Google Shape;238;p37"/>
          <p:cNvSpPr txBox="1"/>
          <p:nvPr/>
        </p:nvSpPr>
        <p:spPr>
          <a:xfrm>
            <a:off x="81400" y="-5047450"/>
            <a:ext cx="2856600" cy="47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Step-by-step</a:t>
            </a:r>
            <a:endParaRPr sz="3000" u="sng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u="sng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u="sng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u="sng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mbria"/>
              <a:buAutoNum type="arabicPeriod"/>
            </a:pP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Use vine charcoal to create basic shapes</a:t>
            </a: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mbria"/>
              <a:buAutoNum type="arabicPeriod"/>
            </a:pP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Refine shapes with vine charcoal</a:t>
            </a: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mbria"/>
              <a:buAutoNum type="arabicPeriod"/>
            </a:pP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Once happy with shapes, erase or sm</a:t>
            </a: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mbria"/>
              <a:buAutoNum type="arabicPeriod"/>
            </a:pP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udge away unwanted lines</a:t>
            </a: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mbria"/>
              <a:buAutoNum type="arabicPeriod"/>
            </a:pPr>
            <a:r>
              <a:rPr lang="en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Use compressed charcoal to get </a:t>
            </a:r>
            <a:r>
              <a:rPr lang="en" u="sng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midtones and darker edges;</a:t>
            </a:r>
            <a:r>
              <a:rPr lang="en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create value with soft hatching or shading</a:t>
            </a:r>
            <a:endParaRPr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mbria"/>
              <a:buAutoNum type="arabicPeriod"/>
            </a:pPr>
            <a:r>
              <a:rPr lang="en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Smooth out values, to create 3-D illusion</a:t>
            </a:r>
            <a:endParaRPr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mbria"/>
              <a:buAutoNum type="arabicPeriod"/>
            </a:pPr>
            <a:r>
              <a:rPr lang="en" u="sng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Clean up</a:t>
            </a:r>
            <a:r>
              <a:rPr lang="en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unwanted lines and marks, clean/wipe hands</a:t>
            </a:r>
            <a:endParaRPr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mbria"/>
              <a:buAutoNum type="arabicPeriod"/>
            </a:pPr>
            <a:r>
              <a:rPr lang="en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Use conte for lighter than midtone to lightest </a:t>
            </a:r>
            <a:r>
              <a:rPr lang="en" u="sng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highlights</a:t>
            </a:r>
            <a:endParaRPr u="sng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400"/>
              <a:buFont typeface="Cambria"/>
              <a:buAutoNum type="arabicPeriod"/>
            </a:pPr>
            <a:r>
              <a:rPr lang="en">
                <a:solidFill>
                  <a:srgbClr val="FFFF00"/>
                </a:solidFill>
                <a:latin typeface="Cambria"/>
                <a:ea typeface="Cambria"/>
                <a:cs typeface="Cambria"/>
                <a:sym typeface="Cambria"/>
              </a:rPr>
              <a:t>Do final touch-ups, and one </a:t>
            </a:r>
            <a:r>
              <a:rPr lang="en" u="sng">
                <a:solidFill>
                  <a:srgbClr val="FFFF00"/>
                </a:solidFill>
                <a:latin typeface="Cambria"/>
                <a:ea typeface="Cambria"/>
                <a:cs typeface="Cambria"/>
                <a:sym typeface="Cambria"/>
              </a:rPr>
              <a:t>last erasing</a:t>
            </a:r>
            <a:r>
              <a:rPr lang="en">
                <a:solidFill>
                  <a:srgbClr val="FFFF00"/>
                </a:solidFill>
                <a:latin typeface="Cambria"/>
                <a:ea typeface="Cambria"/>
                <a:cs typeface="Cambria"/>
                <a:sym typeface="Cambria"/>
              </a:rPr>
              <a:t> of any unwanted marks; clean up lines and edges</a:t>
            </a:r>
            <a:endParaRPr>
              <a:solidFill>
                <a:srgbClr val="FFFF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39" name="Google Shape;23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8800" y="103600"/>
            <a:ext cx="3080299" cy="209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49225" y="103600"/>
            <a:ext cx="2973450" cy="209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65275" y="2256525"/>
            <a:ext cx="3868300" cy="279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96969"/>
            </a:gs>
            <a:gs pos="100000">
              <a:srgbClr val="1D1D1D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8"/>
          <p:cNvSpPr txBox="1"/>
          <p:nvPr/>
        </p:nvSpPr>
        <p:spPr>
          <a:xfrm>
            <a:off x="222025" y="103600"/>
            <a:ext cx="3900300" cy="47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Helpful Tips</a:t>
            </a:r>
            <a:endParaRPr sz="3000" u="sng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Use hands to create a rectangle to help map out your composition</a:t>
            </a:r>
            <a:endParaRPr sz="16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Work from left to right if right-handed, or work right to left if left-handed--keeps paper clean</a:t>
            </a:r>
            <a:endParaRPr sz="16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When assessing value, squint to see values more starkly</a:t>
            </a:r>
            <a:endParaRPr sz="16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Use paper towel to smudge and protect your hand from your paper; oils from your fingers and hands make charcoal marks hard to erase</a:t>
            </a:r>
            <a:endParaRPr sz="16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47" name="Google Shape;24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9025" y="152400"/>
            <a:ext cx="4388350" cy="246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4375" y="2739425"/>
            <a:ext cx="3957119" cy="2222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96969"/>
            </a:gs>
            <a:gs pos="100000">
              <a:srgbClr val="1D1D1D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9"/>
          <p:cNvSpPr txBox="1"/>
          <p:nvPr/>
        </p:nvSpPr>
        <p:spPr>
          <a:xfrm>
            <a:off x="140625" y="103600"/>
            <a:ext cx="3489600" cy="47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Helpful Tips</a:t>
            </a:r>
            <a:endParaRPr sz="3000" u="sng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Cambria"/>
              <a:buChar char="●"/>
            </a:pPr>
            <a:r>
              <a:rPr lang="en" sz="15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Keep some corners of compressed charcoal and </a:t>
            </a:r>
            <a:r>
              <a:rPr lang="en" sz="15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conté sharp, so that you can use them for fine detail</a:t>
            </a:r>
            <a:endParaRPr sz="15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mbria"/>
              <a:buChar char="●"/>
            </a:pPr>
            <a:r>
              <a:rPr lang="en" sz="15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Feel free to blend conté with charcoal to see what happens, how it differs from the gray on the paper</a:t>
            </a:r>
            <a:endParaRPr sz="15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mbria"/>
              <a:buChar char="●"/>
            </a:pPr>
            <a:r>
              <a:rPr lang="en" sz="15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Every once in awhile, stretch out your drawing in front of you at arms length to improve perspective</a:t>
            </a:r>
            <a:endParaRPr sz="15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mbria"/>
              <a:buChar char="●"/>
            </a:pPr>
            <a:r>
              <a:rPr lang="en" sz="15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Keeping paper clean helps organize your drawing, keeping irrelevant visual noise quiet</a:t>
            </a:r>
            <a:endParaRPr sz="15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54" name="Google Shape;254;p39" descr="Image result for compressed charcoal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1125" y="104013"/>
            <a:ext cx="2360800" cy="236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39" descr="Image result for compressed charcoal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31125" y="2571750"/>
            <a:ext cx="2468150" cy="246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39" descr="Related image"/>
          <p:cNvPicPr preferRelativeResize="0"/>
          <p:nvPr/>
        </p:nvPicPr>
        <p:blipFill rotWithShape="1">
          <a:blip r:embed="rId5">
            <a:alphaModFix/>
          </a:blip>
          <a:srcRect l="23592" r="17632" b="1409"/>
          <a:stretch/>
        </p:blipFill>
        <p:spPr>
          <a:xfrm>
            <a:off x="3630350" y="237255"/>
            <a:ext cx="2786076" cy="2629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39" descr="Image result for charcoal drawing still life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30350" y="2980012"/>
            <a:ext cx="2786075" cy="180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96969"/>
            </a:gs>
            <a:gs pos="100000">
              <a:srgbClr val="1D1D1D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0"/>
          <p:cNvSpPr txBox="1"/>
          <p:nvPr/>
        </p:nvSpPr>
        <p:spPr>
          <a:xfrm>
            <a:off x="222025" y="103600"/>
            <a:ext cx="3559800" cy="47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Things to Think About:</a:t>
            </a:r>
            <a:endParaRPr sz="3000" u="sng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Do you draw everything large and up-close? Or small and detailed?</a:t>
            </a:r>
            <a:endParaRPr sz="16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Do you want to draw basic detail on the whole still life, or more complex detail on a close-up perspective?</a:t>
            </a:r>
            <a:endParaRPr sz="16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What are your lightest and darkest shades that you can see?</a:t>
            </a:r>
            <a:endParaRPr sz="16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How do the colors translate into value?</a:t>
            </a:r>
            <a:endParaRPr sz="16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63" name="Google Shape;263;p40" descr="Image result for charcoal drawing still life referenc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5200" y="458850"/>
            <a:ext cx="2533650" cy="157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40" descr="Image result for charcoal drawing still life referenc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42425" y="717875"/>
            <a:ext cx="2695575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40" descr="Image result for charcoal drawing still life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81825" y="2183588"/>
            <a:ext cx="2180375" cy="2627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40" descr="Image result for charcoal still life drawi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22950" y="2571749"/>
            <a:ext cx="2915050" cy="21889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96969"/>
            </a:gs>
            <a:gs pos="100000">
              <a:srgbClr val="1D1D1D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1"/>
          <p:cNvSpPr txBox="1"/>
          <p:nvPr/>
        </p:nvSpPr>
        <p:spPr>
          <a:xfrm>
            <a:off x="222025" y="103600"/>
            <a:ext cx="3981600" cy="47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Things to Think About:</a:t>
            </a:r>
            <a:endParaRPr sz="3000" u="sng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Do you like contrast? Harsh or soft lines? Are you loose and expressive, or more organized and realistic?</a:t>
            </a:r>
            <a:endParaRPr sz="17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How do shades you see compare to shade of toned paper?</a:t>
            </a:r>
            <a:endParaRPr sz="17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Do you like the really soft </a:t>
            </a:r>
            <a:r>
              <a:rPr lang="en" sz="1700" u="sng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smudging</a:t>
            </a:r>
            <a:r>
              <a:rPr lang="en" sz="17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type of texture, linear </a:t>
            </a:r>
            <a:r>
              <a:rPr lang="en" sz="1700" u="sng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hatching</a:t>
            </a:r>
            <a:r>
              <a:rPr lang="en" sz="17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texture, or more chaotic </a:t>
            </a:r>
            <a:r>
              <a:rPr lang="en" sz="1700" u="sng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scumbling</a:t>
            </a:r>
            <a:r>
              <a:rPr lang="en" sz="17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texture?</a:t>
            </a:r>
            <a:endParaRPr sz="17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What makes your drawing style unique compared to others?</a:t>
            </a:r>
            <a:endParaRPr sz="17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72" name="Google Shape;27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4700" y="103600"/>
            <a:ext cx="3034025" cy="170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41" descr="Image result for charcoal drawing still lif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41539" y="1869200"/>
            <a:ext cx="4040349" cy="3207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96969"/>
            </a:gs>
            <a:gs pos="100000">
              <a:srgbClr val="1D1D1D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Quick Recap</a:t>
            </a: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8" name="Google Shape;68;p15"/>
          <p:cNvSpPr txBox="1">
            <a:spLocks noGrp="1"/>
          </p:cNvSpPr>
          <p:nvPr>
            <p:ph type="subTitle" idx="1"/>
          </p:nvPr>
        </p:nvSpPr>
        <p:spPr>
          <a:xfrm>
            <a:off x="311700" y="29525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Shading, Sketching, and Form</a:t>
            </a: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96969"/>
            </a:gs>
            <a:gs pos="100000">
              <a:srgbClr val="1D1D1D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Still Life Drawing</a:t>
            </a: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9" name="Google Shape;279;p42"/>
          <p:cNvSpPr txBox="1">
            <a:spLocks noGrp="1"/>
          </p:cNvSpPr>
          <p:nvPr>
            <p:ph type="subTitle" idx="1"/>
          </p:nvPr>
        </p:nvSpPr>
        <p:spPr>
          <a:xfrm>
            <a:off x="311700" y="29525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Test out what you just learned!</a:t>
            </a: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96969"/>
            </a:gs>
            <a:gs pos="100000">
              <a:srgbClr val="1D1D1D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/>
        </p:nvSpPr>
        <p:spPr>
          <a:xfrm>
            <a:off x="222025" y="103600"/>
            <a:ext cx="3073500" cy="47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Sketching Tips</a:t>
            </a:r>
            <a:endParaRPr sz="3000" u="sng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Hold utensil loosely in hand, press lightly</a:t>
            </a:r>
            <a:endParaRPr sz="17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Don’t be afraid to be incorrect; draw lightly until it’s correct</a:t>
            </a:r>
            <a:endParaRPr sz="17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When lines are proportional, darken them slightly </a:t>
            </a:r>
            <a:endParaRPr sz="17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Can use one light color for sketching first, and a darker color for dark lines after</a:t>
            </a:r>
            <a:endParaRPr sz="17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74" name="Google Shape;74;p16" descr="Image result for tattoo sketch drawi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7600" y="115150"/>
            <a:ext cx="2326975" cy="232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6" descr="Image result for tattoo sketch examples"/>
          <p:cNvPicPr preferRelativeResize="0"/>
          <p:nvPr/>
        </p:nvPicPr>
        <p:blipFill rotWithShape="1">
          <a:blip r:embed="rId4">
            <a:alphaModFix/>
          </a:blip>
          <a:srcRect l="5943" t="7977" r="6651" b="4548"/>
          <a:stretch/>
        </p:blipFill>
        <p:spPr>
          <a:xfrm>
            <a:off x="5992050" y="103600"/>
            <a:ext cx="3073500" cy="2350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 descr="Image result for how to hold pencil sketching"/>
          <p:cNvPicPr preferRelativeResize="0"/>
          <p:nvPr/>
        </p:nvPicPr>
        <p:blipFill rotWithShape="1">
          <a:blip r:embed="rId5">
            <a:alphaModFix/>
          </a:blip>
          <a:srcRect l="43458"/>
          <a:stretch/>
        </p:blipFill>
        <p:spPr>
          <a:xfrm>
            <a:off x="6523875" y="2534175"/>
            <a:ext cx="2541674" cy="2531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 descr="Image result for how to hold pencil sketching"/>
          <p:cNvPicPr preferRelativeResize="0"/>
          <p:nvPr/>
        </p:nvPicPr>
        <p:blipFill rotWithShape="1">
          <a:blip r:embed="rId6">
            <a:alphaModFix/>
          </a:blip>
          <a:srcRect t="7238" b="30413"/>
          <a:stretch/>
        </p:blipFill>
        <p:spPr>
          <a:xfrm>
            <a:off x="3577600" y="4050000"/>
            <a:ext cx="2848699" cy="100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 descr="Image result for how to hold pencil sketching"/>
          <p:cNvPicPr preferRelativeResize="0"/>
          <p:nvPr/>
        </p:nvPicPr>
        <p:blipFill rotWithShape="1">
          <a:blip r:embed="rId7">
            <a:alphaModFix/>
          </a:blip>
          <a:srcRect b="10281"/>
          <a:stretch/>
        </p:blipFill>
        <p:spPr>
          <a:xfrm>
            <a:off x="4839504" y="2534175"/>
            <a:ext cx="1599846" cy="143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 descr="Related image"/>
          <p:cNvPicPr preferRelativeResize="0"/>
          <p:nvPr/>
        </p:nvPicPr>
        <p:blipFill rotWithShape="1">
          <a:blip r:embed="rId8">
            <a:alphaModFix/>
          </a:blip>
          <a:srcRect l="30342" t="16647" r="27487" b="18019"/>
          <a:stretch/>
        </p:blipFill>
        <p:spPr>
          <a:xfrm>
            <a:off x="3485525" y="2528400"/>
            <a:ext cx="1235324" cy="143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96969"/>
            </a:gs>
            <a:gs pos="100000">
              <a:srgbClr val="1D1D1D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/>
        </p:nvSpPr>
        <p:spPr>
          <a:xfrm>
            <a:off x="222025" y="103600"/>
            <a:ext cx="3604200" cy="47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Shading Techniques</a:t>
            </a:r>
            <a:endParaRPr sz="3000" u="sng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85" name="Google Shape;85;p17" descr="Image result for shading technique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675" y="1284050"/>
            <a:ext cx="5297025" cy="373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 descr="Image result for shading technique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87108" y="122100"/>
            <a:ext cx="3406792" cy="489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96969"/>
            </a:gs>
            <a:gs pos="100000">
              <a:srgbClr val="1D1D1D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/>
        </p:nvSpPr>
        <p:spPr>
          <a:xfrm>
            <a:off x="222025" y="103600"/>
            <a:ext cx="3073500" cy="47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Form</a:t>
            </a:r>
            <a:endParaRPr sz="3000" u="sng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Char char="●"/>
            </a:pP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Start outline by using basic shapes</a:t>
            </a: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Char char="●"/>
            </a:pP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Refine the basic shapes with more detail and intricate lines and curves</a:t>
            </a: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Char char="●"/>
            </a:pP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Double-check your proportion</a:t>
            </a: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Char char="●"/>
            </a:pP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Erase gestural lines (if necessary)</a:t>
            </a: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92" name="Google Shape;92;p18" descr="Image result for sketching examples step-by-step"/>
          <p:cNvPicPr preferRelativeResize="0"/>
          <p:nvPr/>
        </p:nvPicPr>
        <p:blipFill rotWithShape="1">
          <a:blip r:embed="rId3">
            <a:alphaModFix/>
          </a:blip>
          <a:srcRect l="28088"/>
          <a:stretch/>
        </p:blipFill>
        <p:spPr>
          <a:xfrm>
            <a:off x="3554424" y="2633425"/>
            <a:ext cx="3212626" cy="237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/>
          <p:cNvPicPr preferRelativeResize="0"/>
          <p:nvPr/>
        </p:nvPicPr>
        <p:blipFill rotWithShape="1">
          <a:blip r:embed="rId4">
            <a:alphaModFix/>
          </a:blip>
          <a:srcRect l="11340" t="11945" r="22844" b="13583"/>
          <a:stretch/>
        </p:blipFill>
        <p:spPr>
          <a:xfrm>
            <a:off x="6872600" y="103600"/>
            <a:ext cx="2160900" cy="325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/>
          <p:cNvPicPr preferRelativeResize="0"/>
          <p:nvPr/>
        </p:nvPicPr>
        <p:blipFill rotWithShape="1">
          <a:blip r:embed="rId5">
            <a:alphaModFix/>
          </a:blip>
          <a:srcRect l="32298" t="16110" r="28560" b="25413"/>
          <a:stretch/>
        </p:blipFill>
        <p:spPr>
          <a:xfrm>
            <a:off x="3647575" y="103600"/>
            <a:ext cx="1219725" cy="242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 descr="Related image"/>
          <p:cNvPicPr preferRelativeResize="0"/>
          <p:nvPr/>
        </p:nvPicPr>
        <p:blipFill rotWithShape="1">
          <a:blip r:embed="rId6">
            <a:alphaModFix/>
          </a:blip>
          <a:srcRect l="8792" t="3018" b="2356"/>
          <a:stretch/>
        </p:blipFill>
        <p:spPr>
          <a:xfrm>
            <a:off x="6872600" y="3449475"/>
            <a:ext cx="2160900" cy="1587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 descr="Image result for drawing form step-by-step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00980" y="103600"/>
            <a:ext cx="1737945" cy="242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96969"/>
            </a:gs>
            <a:gs pos="100000">
              <a:srgbClr val="1D1D1D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/>
        </p:nvSpPr>
        <p:spPr>
          <a:xfrm>
            <a:off x="222025" y="103600"/>
            <a:ext cx="2740800" cy="47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Gesture</a:t>
            </a:r>
            <a:endParaRPr sz="3000" u="sng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u="sng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Char char="●"/>
            </a:pP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Capture essence of image</a:t>
            </a: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Char char="●"/>
            </a:pP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Use swift, flowing sketch lines</a:t>
            </a: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Char char="●"/>
            </a:pP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Doesn’t need to be exact</a:t>
            </a: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Char char="●"/>
            </a:pP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Many different ways to do gesture</a:t>
            </a: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Char char="●"/>
            </a:pP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What’s your style?</a:t>
            </a: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02" name="Google Shape;102;p19" descr="Image result for gesture drawi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2825" y="2056250"/>
            <a:ext cx="2144500" cy="297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9" descr="Image result for gesture drawi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17575" y="2945475"/>
            <a:ext cx="3774351" cy="211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9" descr="Related image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14912" y="103600"/>
            <a:ext cx="3731748" cy="273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9" descr="Image result for gesture drawing examples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40150" y="220975"/>
            <a:ext cx="2389850" cy="1672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96969"/>
            </a:gs>
            <a:gs pos="100000">
              <a:srgbClr val="1D1D1D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/>
        </p:nvSpPr>
        <p:spPr>
          <a:xfrm>
            <a:off x="222025" y="103600"/>
            <a:ext cx="2921100" cy="47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Line Drawing</a:t>
            </a:r>
            <a:endParaRPr sz="3000" u="sng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u="sng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mbria"/>
              <a:buChar char="●"/>
            </a:pPr>
            <a:r>
              <a:rPr lang="en" sz="2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No shading, just lines</a:t>
            </a:r>
            <a:endParaRPr sz="22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mbria"/>
              <a:buChar char="●"/>
            </a:pPr>
            <a:r>
              <a:rPr lang="en" sz="2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Lines are realistic and proportional</a:t>
            </a:r>
            <a:endParaRPr sz="22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mbria"/>
              <a:buChar char="●"/>
            </a:pPr>
            <a:r>
              <a:rPr lang="en" sz="2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Mainly outlines with some lines to include important detail</a:t>
            </a:r>
            <a:endParaRPr sz="22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11" name="Google Shape;111;p20" descr="Image result for line drawi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3350" y="187500"/>
            <a:ext cx="3598430" cy="1946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0" descr="Related image"/>
          <p:cNvPicPr preferRelativeResize="0"/>
          <p:nvPr/>
        </p:nvPicPr>
        <p:blipFill rotWithShape="1">
          <a:blip r:embed="rId4">
            <a:alphaModFix/>
          </a:blip>
          <a:srcRect l="3679" t="7298" r="2932" b="10138"/>
          <a:stretch/>
        </p:blipFill>
        <p:spPr>
          <a:xfrm>
            <a:off x="5343350" y="3835650"/>
            <a:ext cx="1789026" cy="1120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0" descr="Image result for line drawing"/>
          <p:cNvPicPr preferRelativeResize="0"/>
          <p:nvPr/>
        </p:nvPicPr>
        <p:blipFill rotWithShape="1">
          <a:blip r:embed="rId5">
            <a:alphaModFix/>
          </a:blip>
          <a:srcRect l="10041" r="10895" b="4159"/>
          <a:stretch/>
        </p:blipFill>
        <p:spPr>
          <a:xfrm>
            <a:off x="7264475" y="2258750"/>
            <a:ext cx="1789025" cy="2161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0" descr="Image result for line drawi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43350" y="2263113"/>
            <a:ext cx="1789025" cy="140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0" descr="Related image"/>
          <p:cNvPicPr preferRelativeResize="0"/>
          <p:nvPr/>
        </p:nvPicPr>
        <p:blipFill rotWithShape="1">
          <a:blip r:embed="rId7">
            <a:alphaModFix/>
          </a:blip>
          <a:srcRect l="27710" t="4316" r="18293" b="7771"/>
          <a:stretch/>
        </p:blipFill>
        <p:spPr>
          <a:xfrm>
            <a:off x="3143125" y="187488"/>
            <a:ext cx="2068125" cy="476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96969"/>
            </a:gs>
            <a:gs pos="100000">
              <a:srgbClr val="1D1D1D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/>
          <p:nvPr/>
        </p:nvSpPr>
        <p:spPr>
          <a:xfrm>
            <a:off x="81400" y="103600"/>
            <a:ext cx="3061800" cy="47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Value Drawing</a:t>
            </a:r>
            <a:endParaRPr sz="3000" u="sng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u="sng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mbria"/>
              <a:buChar char="●"/>
            </a:pPr>
            <a:r>
              <a:rPr lang="en" sz="2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Uses various shading techniques</a:t>
            </a:r>
            <a:endParaRPr sz="22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mbria"/>
              <a:buChar char="●"/>
            </a:pPr>
            <a:r>
              <a:rPr lang="en" sz="2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Explores the range of shadows, midtones, and highlights</a:t>
            </a:r>
            <a:endParaRPr sz="22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mbria"/>
              <a:buChar char="●"/>
            </a:pPr>
            <a:r>
              <a:rPr lang="en" sz="2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Creates three-dimensional illusion</a:t>
            </a:r>
            <a:endParaRPr sz="22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21" name="Google Shape;121;p21" descr="Image result for value drawi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9750" y="103600"/>
            <a:ext cx="2017675" cy="294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1" descr="Related imag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08127" y="103600"/>
            <a:ext cx="1817823" cy="236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1" descr="Image result for value drawing"/>
          <p:cNvPicPr preferRelativeResize="0"/>
          <p:nvPr/>
        </p:nvPicPr>
        <p:blipFill rotWithShape="1">
          <a:blip r:embed="rId5">
            <a:alphaModFix/>
          </a:blip>
          <a:srcRect b="5123"/>
          <a:stretch/>
        </p:blipFill>
        <p:spPr>
          <a:xfrm>
            <a:off x="5516650" y="3182300"/>
            <a:ext cx="3520775" cy="187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1" descr="Related image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41625" y="103600"/>
            <a:ext cx="1862450" cy="236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1" descr="Related image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26962" y="2571750"/>
            <a:ext cx="1969813" cy="246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1533</Words>
  <Application>Microsoft Macintosh PowerPoint</Application>
  <PresentationFormat>On-screen Show (16:9)</PresentationFormat>
  <Paragraphs>384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Cambria</vt:lpstr>
      <vt:lpstr>Simple Light</vt:lpstr>
      <vt:lpstr>Drawing Class #2!</vt:lpstr>
      <vt:lpstr>PowerPoint Presentation</vt:lpstr>
      <vt:lpstr>Quick Recap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Using Charcoals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Still Life Drawing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Drawing Class #2!</dc:title>
  <cp:lastModifiedBy>Rishi Raj</cp:lastModifiedBy>
  <cp:revision>1</cp:revision>
  <dcterms:modified xsi:type="dcterms:W3CDTF">2019-09-16T20:50:52Z</dcterms:modified>
</cp:coreProperties>
</file>