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5fe7d1655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5fe7d1655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all examples of artworks where the positive and negative space are ambiguous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images are also good examples of the visual elements of patterns and repetition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fe7d16552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fe7d16552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fe7d16552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fe7d16552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all examples of artworks where the positive and negative space are ambiguous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fe7d16552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fe7d1655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anyone guess what this artwork is about?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why I personally appreciate when art museums have descriptions about the work, so you can know and appreciate what the artist’s intentions were if it isn’t clear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fe7d16552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fe7d16552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anyone recognize the artist of these artworks?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298026279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298026279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298026279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29802627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fe7d1655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fe7d1655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common practice in beginning drawing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want to focus on other things for this class, so we won’t have time to do this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feel free to try it out on your own!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fe7d1655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fe7d1655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of tattoo artists when they sketch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Sometimes they use multiple colors to sketch, with the initial color being light and the final color being darker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fe7d1655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fe7d1655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298026279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298026279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fe7d1655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fe7d1655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I’ll leave it to the expert to teach you the rest about Leonardo ;)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298026279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298026279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298026279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6298026279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are more expressionistic, others are harsher with sharp edges and 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style?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29802627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29802627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29802627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29802627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29802627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29802627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29802627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29802627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29802627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29802627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298026279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298026279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2a81437f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2a81437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Drawing people is challenging, and I want to challenge you all</a:t>
            </a:r>
            <a:br>
              <a:rPr lang="en"/>
            </a:b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 will show you examples of my version of the same exercises  for comparison</a:t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298026279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298026279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62a81437f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62a81437f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Drawing people is challenging, and I want to challenge you all</a:t>
            </a:r>
            <a:br>
              <a:rPr lang="en"/>
            </a:b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 will show you examples of my version of the same exercises  for comparison</a:t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2a81437f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2a81437f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Drawing people is challenging, and I want to challenge you all</a:t>
            </a:r>
            <a:br>
              <a:rPr lang="en"/>
            </a:b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mbria"/>
              <a:buChar char="●"/>
            </a:pPr>
            <a:r>
              <a:rPr lang="en" sz="1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 will show you examples of my version of the same exercises  for comparison</a:t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629802627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629802627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5fe7d16552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5fe7d16552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29802627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29802627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fe7d1655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fe7d1655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6298026279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6298026279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fe7d16552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fe7d1655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29802627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29802627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fe7d16552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fe7d16552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629802627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629802627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already going to go through some of these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 go into the ones that we won’t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and Perspective we will go into more of in the next class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fe7d16552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fe7d1655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29802627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29802627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fe7d1655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fe7d1655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629802627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629802627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fe7d16552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fe7d16552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629802627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629802627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fe7d1655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fe7d1655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are more expressionistic, others are harsher with sharp edges and 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style?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5fe7d16552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5fe7d16552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fe7d16552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fe7d1655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fe7d16552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fe7d16552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are more expressionistic, others are harsher with sharp edges and 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style?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fe7d1655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fe7d1655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are more expressionistic, others are harsher with sharp edges and lines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your style?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.jpg"/><Relationship Id="rId5" Type="http://schemas.openxmlformats.org/officeDocument/2006/relationships/image" Target="../media/image85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Relationship Id="rId4" Type="http://schemas.openxmlformats.org/officeDocument/2006/relationships/image" Target="../media/image7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hyperlink" Target="https://collections.dma.org/search/?facet_artist_creator=f%C3%A9lix+gonz%C3%A1lez-torre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16.jpg"/><Relationship Id="rId5" Type="http://schemas.openxmlformats.org/officeDocument/2006/relationships/image" Target="../media/image25.jpg"/><Relationship Id="rId6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6" Type="http://schemas.openxmlformats.org/officeDocument/2006/relationships/image" Target="../media/image28.jpg"/><Relationship Id="rId7" Type="http://schemas.openxmlformats.org/officeDocument/2006/relationships/image" Target="../media/image22.jpg"/><Relationship Id="rId8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29.jpg"/><Relationship Id="rId5" Type="http://schemas.openxmlformats.org/officeDocument/2006/relationships/image" Target="../media/image31.jpg"/><Relationship Id="rId6" Type="http://schemas.openxmlformats.org/officeDocument/2006/relationships/image" Target="../media/image59.png"/><Relationship Id="rId7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3.jpg"/><Relationship Id="rId4" Type="http://schemas.openxmlformats.org/officeDocument/2006/relationships/image" Target="../media/image82.jpg"/><Relationship Id="rId9" Type="http://schemas.openxmlformats.org/officeDocument/2006/relationships/image" Target="../media/image71.jpg"/><Relationship Id="rId5" Type="http://schemas.openxmlformats.org/officeDocument/2006/relationships/image" Target="../media/image70.jpg"/><Relationship Id="rId6" Type="http://schemas.openxmlformats.org/officeDocument/2006/relationships/image" Target="../media/image81.jpg"/><Relationship Id="rId7" Type="http://schemas.openxmlformats.org/officeDocument/2006/relationships/image" Target="../media/image84.jpg"/><Relationship Id="rId8" Type="http://schemas.openxmlformats.org/officeDocument/2006/relationships/image" Target="../media/image8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5.jpg"/><Relationship Id="rId6" Type="http://schemas.openxmlformats.org/officeDocument/2006/relationships/image" Target="../media/image39.jpg"/><Relationship Id="rId7" Type="http://schemas.openxmlformats.org/officeDocument/2006/relationships/image" Target="../media/image33.jpg"/><Relationship Id="rId8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75.png"/><Relationship Id="rId5" Type="http://schemas.openxmlformats.org/officeDocument/2006/relationships/image" Target="../media/image74.jpg"/><Relationship Id="rId6" Type="http://schemas.openxmlformats.org/officeDocument/2006/relationships/image" Target="../media/image4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Relationship Id="rId4" Type="http://schemas.openxmlformats.org/officeDocument/2006/relationships/image" Target="../media/image48.jpg"/><Relationship Id="rId5" Type="http://schemas.openxmlformats.org/officeDocument/2006/relationships/image" Target="../media/image43.jpg"/><Relationship Id="rId6" Type="http://schemas.openxmlformats.org/officeDocument/2006/relationships/image" Target="../media/image58.jpg"/><Relationship Id="rId7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Relationship Id="rId4" Type="http://schemas.openxmlformats.org/officeDocument/2006/relationships/image" Target="../media/image51.png"/><Relationship Id="rId5" Type="http://schemas.openxmlformats.org/officeDocument/2006/relationships/image" Target="../media/image56.jpg"/><Relationship Id="rId6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jpg"/><Relationship Id="rId4" Type="http://schemas.openxmlformats.org/officeDocument/2006/relationships/image" Target="../media/image79.png"/><Relationship Id="rId5" Type="http://schemas.openxmlformats.org/officeDocument/2006/relationships/image" Target="../media/image53.jpg"/><Relationship Id="rId6" Type="http://schemas.openxmlformats.org/officeDocument/2006/relationships/image" Target="../media/image49.png"/><Relationship Id="rId7" Type="http://schemas.openxmlformats.org/officeDocument/2006/relationships/image" Target="../media/image7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9.jpg"/><Relationship Id="rId4" Type="http://schemas.openxmlformats.org/officeDocument/2006/relationships/image" Target="../media/image72.jpg"/><Relationship Id="rId5" Type="http://schemas.openxmlformats.org/officeDocument/2006/relationships/image" Target="../media/image54.jpg"/><Relationship Id="rId6" Type="http://schemas.openxmlformats.org/officeDocument/2006/relationships/image" Target="../media/image57.jpg"/><Relationship Id="rId7" Type="http://schemas.openxmlformats.org/officeDocument/2006/relationships/image" Target="../media/image6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3.jpg"/><Relationship Id="rId4" Type="http://schemas.openxmlformats.org/officeDocument/2006/relationships/image" Target="../media/image76.jpg"/><Relationship Id="rId5" Type="http://schemas.openxmlformats.org/officeDocument/2006/relationships/image" Target="../media/image68.jpg"/><Relationship Id="rId6" Type="http://schemas.openxmlformats.org/officeDocument/2006/relationships/image" Target="../media/image6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.jpg"/><Relationship Id="rId5" Type="http://schemas.openxmlformats.org/officeDocument/2006/relationships/image" Target="../media/image10.jpg"/><Relationship Id="rId6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Class #1!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Presented by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Karen Kliethermes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/>
        </p:nvSpPr>
        <p:spPr>
          <a:xfrm>
            <a:off x="141200" y="129625"/>
            <a:ext cx="4102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Positive &amp; Negative Space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Positive space refers to the main focus of the picture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Negative space refers to the background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it clear in the artwork what is the positive space and what’s the negative space?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Related image"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650" y="129625"/>
            <a:ext cx="2469424" cy="1594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ositive and negative space in art" id="124" name="Google Shape;124;p22"/>
          <p:cNvPicPr preferRelativeResize="0"/>
          <p:nvPr/>
        </p:nvPicPr>
        <p:blipFill rotWithShape="1">
          <a:blip r:embed="rId4">
            <a:alphaModFix/>
          </a:blip>
          <a:srcRect b="12300" l="23750" r="24120" t="8498"/>
          <a:stretch/>
        </p:blipFill>
        <p:spPr>
          <a:xfrm>
            <a:off x="4283600" y="162900"/>
            <a:ext cx="2141774" cy="1831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ositive and negative space in art" id="125" name="Google Shape;12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0375" y="1835650"/>
            <a:ext cx="2358325" cy="3164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126" name="Google Shape;12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141800"/>
            <a:ext cx="1853375" cy="2893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/>
        </p:nvSpPr>
        <p:spPr>
          <a:xfrm>
            <a:off x="141200" y="129625"/>
            <a:ext cx="30516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Contrast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b="1"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Contrast</a:t>
            </a: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refers to the arrangement of opposite elements in a piece so as to create visual interest, excitement, and drama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More contrast in value means less midtone, and more shadows/highlights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contrast art charcoal"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575" y="680475"/>
            <a:ext cx="3051600" cy="37825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ontrast art charcoal" id="133" name="Google Shape;1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800" y="399352"/>
            <a:ext cx="2450775" cy="434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141200" y="129625"/>
            <a:ext cx="30516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Balance and Unity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b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Balance</a:t>
            </a: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refers to equalizing visual forces or elements in a work of art; distribution of visual weight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b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Unity</a:t>
            </a: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gives the artwork a sense of cohesion or coherence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Are the elements in the artwork arranged in a satisfying way?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Does the artwork look whole and complete?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leonardo da vinci jesus table"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800" y="859900"/>
            <a:ext cx="5734049" cy="291679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4506550" y="3885475"/>
            <a:ext cx="45204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“The Last Supper” by Leonardo da Vinci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/>
        </p:nvSpPr>
        <p:spPr>
          <a:xfrm>
            <a:off x="222025" y="103600"/>
            <a:ext cx="38658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Content and Concept: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Content</a:t>
            </a: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refers to what is being depicted in the artwork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is the artwork about?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subject matter visually clear?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intended message visually clear?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125" y="654575"/>
            <a:ext cx="4741675" cy="37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4936475" y="3710325"/>
            <a:ext cx="72600" cy="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/>
        </p:nvSpPr>
        <p:spPr>
          <a:xfrm>
            <a:off x="4572000" y="4418975"/>
            <a:ext cx="42840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“Untitled (Perfect Lovers)” by </a:t>
            </a:r>
            <a:r>
              <a:rPr lang="en">
                <a:solidFill>
                  <a:srgbClr val="FFFFFF"/>
                </a:solidFill>
                <a:uFill>
                  <a:noFill/>
                </a:uFill>
                <a:latin typeface="Cambria"/>
                <a:ea typeface="Cambria"/>
                <a:cs typeface="Cambria"/>
                <a:sym typeface="Cambria"/>
                <a:hlinkClick r:id="rId4"/>
              </a:rPr>
              <a:t>Félix González-Torres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222025" y="103600"/>
            <a:ext cx="27477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Style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way in which an artist expresses their work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other words, a “visual signature”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does the style say about the artist? Is it recognizable and distinct?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Style can also refer to that of art movements; ex. - Impressionism, Cubanism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4936475" y="3710325"/>
            <a:ext cx="72600" cy="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mage result for van gogh"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350" y="103597"/>
            <a:ext cx="2747700" cy="21356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an gogh"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325" y="103600"/>
            <a:ext cx="3200475" cy="2587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an gogh" id="157" name="Google Shape;15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5825" y="2332499"/>
            <a:ext cx="2043225" cy="2668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158" name="Google Shape;15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1375" y="2865500"/>
            <a:ext cx="3794504" cy="21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Techniques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p27"/>
          <p:cNvSpPr txBox="1"/>
          <p:nvPr>
            <p:ph idx="1" type="subTitle"/>
          </p:nvPr>
        </p:nvSpPr>
        <p:spPr>
          <a:xfrm>
            <a:off x="311700" y="2952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Shading, Sketching, and Form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/>
        </p:nvSpPr>
        <p:spPr>
          <a:xfrm>
            <a:off x="222025" y="103600"/>
            <a:ext cx="36042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Shading Techniques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shading techniques"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675" y="1284050"/>
            <a:ext cx="5297025" cy="373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hading techniques"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108" y="122100"/>
            <a:ext cx="3406792" cy="48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/>
        </p:nvSpPr>
        <p:spPr>
          <a:xfrm>
            <a:off x="222025" y="103600"/>
            <a:ext cx="3073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Tonal Keys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mbria"/>
              <a:buChar char="●"/>
            </a:pPr>
            <a:r>
              <a:rPr lang="en" sz="2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Gradient with lightest shade on one end, darkest on the other</a:t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mbria"/>
              <a:buChar char="●"/>
            </a:pPr>
            <a:r>
              <a:rPr lang="en" sz="2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helpful practice to assess all the different shades you can achieve</a:t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Cambria"/>
              <a:buChar char="●"/>
            </a:pPr>
            <a:r>
              <a:rPr lang="en" sz="2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Feel free to try this on your own!</a:t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6325" y="464550"/>
            <a:ext cx="5696074" cy="4288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/>
        </p:nvSpPr>
        <p:spPr>
          <a:xfrm>
            <a:off x="222025" y="103600"/>
            <a:ext cx="3073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Sketching Tips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Hold pencil loosely in hand, press lightly</a:t>
            </a: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Don’t be afraid to be incorrect;</a:t>
            </a: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draw lightly until it’s correct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When lines are proportional, darken them slightly 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Can use one light color for sketching first, and a darker color for dark lines after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tattoo sketch drawing" id="183" name="Google Shape;18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7600" y="115150"/>
            <a:ext cx="2326975" cy="2326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attoo sketch examples" id="184" name="Google Shape;184;p30"/>
          <p:cNvPicPr preferRelativeResize="0"/>
          <p:nvPr/>
        </p:nvPicPr>
        <p:blipFill rotWithShape="1">
          <a:blip r:embed="rId4">
            <a:alphaModFix/>
          </a:blip>
          <a:srcRect b="4548" l="5943" r="6651" t="7977"/>
          <a:stretch/>
        </p:blipFill>
        <p:spPr>
          <a:xfrm>
            <a:off x="5992050" y="103600"/>
            <a:ext cx="3073500" cy="2350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w to hold pencil sketching" id="185" name="Google Shape;185;p30"/>
          <p:cNvPicPr preferRelativeResize="0"/>
          <p:nvPr/>
        </p:nvPicPr>
        <p:blipFill rotWithShape="1">
          <a:blip r:embed="rId5">
            <a:alphaModFix/>
          </a:blip>
          <a:srcRect b="0" l="43458" r="0" t="0"/>
          <a:stretch/>
        </p:blipFill>
        <p:spPr>
          <a:xfrm>
            <a:off x="6523875" y="2534175"/>
            <a:ext cx="2541674" cy="2531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w to hold pencil sketching" id="186" name="Google Shape;186;p30"/>
          <p:cNvPicPr preferRelativeResize="0"/>
          <p:nvPr/>
        </p:nvPicPr>
        <p:blipFill rotWithShape="1">
          <a:blip r:embed="rId6">
            <a:alphaModFix/>
          </a:blip>
          <a:srcRect b="30413" l="0" r="0" t="7238"/>
          <a:stretch/>
        </p:blipFill>
        <p:spPr>
          <a:xfrm>
            <a:off x="3577600" y="4050000"/>
            <a:ext cx="2848699" cy="1000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ow to hold pencil sketching" id="187" name="Google Shape;187;p30"/>
          <p:cNvPicPr preferRelativeResize="0"/>
          <p:nvPr/>
        </p:nvPicPr>
        <p:blipFill rotWithShape="1">
          <a:blip r:embed="rId7">
            <a:alphaModFix/>
          </a:blip>
          <a:srcRect b="10281" l="0" r="0" t="0"/>
          <a:stretch/>
        </p:blipFill>
        <p:spPr>
          <a:xfrm>
            <a:off x="4839504" y="2534175"/>
            <a:ext cx="1599846" cy="1435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188" name="Google Shape;188;p30"/>
          <p:cNvPicPr preferRelativeResize="0"/>
          <p:nvPr/>
        </p:nvPicPr>
        <p:blipFill rotWithShape="1">
          <a:blip r:embed="rId8">
            <a:alphaModFix/>
          </a:blip>
          <a:srcRect b="18019" l="30342" r="27487" t="16647"/>
          <a:stretch/>
        </p:blipFill>
        <p:spPr>
          <a:xfrm>
            <a:off x="3485525" y="2528400"/>
            <a:ext cx="1235324" cy="143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/>
        </p:nvSpPr>
        <p:spPr>
          <a:xfrm>
            <a:off x="222025" y="103600"/>
            <a:ext cx="3073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Form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Start outline by using basic shapes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Refine the basic shapes with more detail and intricate lines and curves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Double-check your proportion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Erase gestural lines (if necessary)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sketching examples step-by-step" id="194" name="Google Shape;194;p31"/>
          <p:cNvPicPr preferRelativeResize="0"/>
          <p:nvPr/>
        </p:nvPicPr>
        <p:blipFill rotWithShape="1">
          <a:blip r:embed="rId3">
            <a:alphaModFix/>
          </a:blip>
          <a:srcRect b="0" l="28088" r="0" t="0"/>
          <a:stretch/>
        </p:blipFill>
        <p:spPr>
          <a:xfrm>
            <a:off x="3554424" y="2633425"/>
            <a:ext cx="3212626" cy="23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4">
            <a:alphaModFix/>
          </a:blip>
          <a:srcRect b="13583" l="11340" r="22844" t="11945"/>
          <a:stretch/>
        </p:blipFill>
        <p:spPr>
          <a:xfrm>
            <a:off x="6872600" y="103600"/>
            <a:ext cx="2160900" cy="32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5">
            <a:alphaModFix/>
          </a:blip>
          <a:srcRect b="25413" l="32298" r="28560" t="16110"/>
          <a:stretch/>
        </p:blipFill>
        <p:spPr>
          <a:xfrm>
            <a:off x="3647575" y="103600"/>
            <a:ext cx="1219725" cy="242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197" name="Google Shape;197;p31"/>
          <p:cNvPicPr preferRelativeResize="0"/>
          <p:nvPr/>
        </p:nvPicPr>
        <p:blipFill rotWithShape="1">
          <a:blip r:embed="rId6">
            <a:alphaModFix/>
          </a:blip>
          <a:srcRect b="2356" l="8792" r="0" t="3018"/>
          <a:stretch/>
        </p:blipFill>
        <p:spPr>
          <a:xfrm>
            <a:off x="6872600" y="3449475"/>
            <a:ext cx="2160900" cy="15874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drawing form step-by-step" id="198" name="Google Shape;19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0980" y="103600"/>
            <a:ext cx="1737945" cy="24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-25944" l="0" r="-25944" t="0"/>
          <a:stretch/>
        </p:blipFill>
        <p:spPr>
          <a:xfrm>
            <a:off x="2040000" y="101975"/>
            <a:ext cx="2234598" cy="302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400" y="101975"/>
            <a:ext cx="1796046" cy="240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400" y="2638573"/>
            <a:ext cx="2980350" cy="243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4988" y="101975"/>
            <a:ext cx="1582199" cy="240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9554" y="101975"/>
            <a:ext cx="1856673" cy="240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03036" y="2638575"/>
            <a:ext cx="3944901" cy="2432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14422" y="122813"/>
            <a:ext cx="1582204" cy="489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 txBox="1"/>
          <p:nvPr/>
        </p:nvSpPr>
        <p:spPr>
          <a:xfrm>
            <a:off x="81400" y="103600"/>
            <a:ext cx="3233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Leonardo’s Drawing</a:t>
            </a:r>
            <a:endParaRPr sz="26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Technique</a:t>
            </a:r>
            <a:endParaRPr sz="26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“Sfumato” -- prominently used by da Vinci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1" marL="685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○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Italian for “smoke”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1" marL="685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○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Technique of achieving a smoke-like effect with soft transitions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1" marL="685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○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Product is very realistic and accentuates life-like effect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leonardo da vinci drawing"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3125" y="2717983"/>
            <a:ext cx="2035425" cy="23395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onardo da vinci drawing"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8050" y="103600"/>
            <a:ext cx="1943625" cy="2636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onardo da vinci drawing" id="206" name="Google Shape;206;p32"/>
          <p:cNvPicPr preferRelativeResize="0"/>
          <p:nvPr/>
        </p:nvPicPr>
        <p:blipFill rotWithShape="1">
          <a:blip r:embed="rId5">
            <a:alphaModFix/>
          </a:blip>
          <a:srcRect b="0" l="15629" r="3010" t="8966"/>
          <a:stretch/>
        </p:blipFill>
        <p:spPr>
          <a:xfrm>
            <a:off x="7230350" y="2883400"/>
            <a:ext cx="1811324" cy="2174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onardo da vinci drawing" id="207" name="Google Shape;20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9000" y="103600"/>
            <a:ext cx="1811325" cy="2329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onardo da vinci drawing" id="208" name="Google Shape;208;p32"/>
          <p:cNvPicPr preferRelativeResize="0"/>
          <p:nvPr/>
        </p:nvPicPr>
        <p:blipFill rotWithShape="1">
          <a:blip r:embed="rId7">
            <a:alphaModFix/>
          </a:blip>
          <a:srcRect b="0" l="0" r="12118" t="0"/>
          <a:stretch/>
        </p:blipFill>
        <p:spPr>
          <a:xfrm>
            <a:off x="3507325" y="3299650"/>
            <a:ext cx="1531849" cy="1757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09" name="Google Shape;20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8525" y="103600"/>
            <a:ext cx="1811325" cy="2558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Exercises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p33"/>
          <p:cNvSpPr txBox="1"/>
          <p:nvPr>
            <p:ph idx="1" type="subTitle"/>
          </p:nvPr>
        </p:nvSpPr>
        <p:spPr>
          <a:xfrm>
            <a:off x="311700" y="2952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There’s more than one way to draw!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/>
        </p:nvSpPr>
        <p:spPr>
          <a:xfrm>
            <a:off x="222025" y="103600"/>
            <a:ext cx="27408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Gesture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Capture essence of image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swift, flowing sketch lines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Doesn’t need to be exact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Many different ways to do gesture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What’s your style?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gesture drawing"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2825" y="2056250"/>
            <a:ext cx="2144500" cy="2973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esture drawing" id="222" name="Google Shape;22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7575" y="2945475"/>
            <a:ext cx="3774351" cy="211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23" name="Google Shape;22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4912" y="103600"/>
            <a:ext cx="3731748" cy="2735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gesture drawing examples" id="224" name="Google Shape;22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0150" y="220975"/>
            <a:ext cx="2389850" cy="1672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Blind Contour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single line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Captures outline with important details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Artist looks at the subject the entire duration of the drawing--no looking at the paper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175" y="103600"/>
            <a:ext cx="3393625" cy="1784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ind contour" id="231" name="Google Shape;2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925" y="148000"/>
            <a:ext cx="2414000" cy="294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ind contour" id="232" name="Google Shape;232;p35"/>
          <p:cNvPicPr preferRelativeResize="0"/>
          <p:nvPr/>
        </p:nvPicPr>
        <p:blipFill rotWithShape="1">
          <a:blip r:embed="rId5">
            <a:alphaModFix/>
          </a:blip>
          <a:srcRect b="0" l="16518" r="22705" t="0"/>
          <a:stretch/>
        </p:blipFill>
        <p:spPr>
          <a:xfrm>
            <a:off x="7181730" y="2002000"/>
            <a:ext cx="1842820" cy="300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ind contour" id="233" name="Google Shape;233;p35"/>
          <p:cNvPicPr preferRelativeResize="0"/>
          <p:nvPr/>
        </p:nvPicPr>
        <p:blipFill rotWithShape="1">
          <a:blip r:embed="rId6">
            <a:alphaModFix/>
          </a:blip>
          <a:srcRect b="15930" l="8226" r="4445" t="19574"/>
          <a:stretch/>
        </p:blipFill>
        <p:spPr>
          <a:xfrm>
            <a:off x="3089400" y="3194100"/>
            <a:ext cx="2449050" cy="180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lind contour guitar example" id="234" name="Google Shape;234;p35"/>
          <p:cNvPicPr preferRelativeResize="0"/>
          <p:nvPr/>
        </p:nvPicPr>
        <p:blipFill rotWithShape="1">
          <a:blip r:embed="rId7">
            <a:alphaModFix/>
          </a:blip>
          <a:srcRect b="0" l="48065" r="0" t="0"/>
          <a:stretch/>
        </p:blipFill>
        <p:spPr>
          <a:xfrm>
            <a:off x="5729385" y="2002000"/>
            <a:ext cx="1304239" cy="300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Opposite Hand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with </a:t>
            </a: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non-dominant hand challenges your brain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Product is often more abstracted compared to drawing with dominant hand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non dominant hand drawing" id="240" name="Google Shape;240;p36"/>
          <p:cNvPicPr preferRelativeResize="0"/>
          <p:nvPr/>
        </p:nvPicPr>
        <p:blipFill rotWithShape="1">
          <a:blip r:embed="rId3">
            <a:alphaModFix/>
          </a:blip>
          <a:srcRect b="0" l="0" r="0" t="5802"/>
          <a:stretch/>
        </p:blipFill>
        <p:spPr>
          <a:xfrm>
            <a:off x="3180125" y="140625"/>
            <a:ext cx="2456175" cy="184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450" y="103598"/>
            <a:ext cx="3260925" cy="1690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on dominant hand drawing" id="242" name="Google Shape;24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8025" y="2116522"/>
            <a:ext cx="2921100" cy="2963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on dominant hand drawing" id="243" name="Google Shape;24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1850" y="1953775"/>
            <a:ext cx="2341875" cy="3125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/>
        </p:nvSpPr>
        <p:spPr>
          <a:xfrm>
            <a:off x="222025" y="103600"/>
            <a:ext cx="52323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Upside Down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“This exercise is designed to </a:t>
            </a:r>
            <a:r>
              <a:rPr i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reduce </a:t>
            </a: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conflict between brain modes by causing your language mode to drop out of the task. Presumably, the language mode, confused and blocked by the unfamiliar upside-down image, becomes unable to name and symbolize as usual. In effect, it seems to say, </a:t>
            </a:r>
            <a:r>
              <a:rPr i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 don’t do upside down</a:t>
            </a: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and allows the visual mode to take over.” - Betty Edwards </a:t>
            </a:r>
            <a:r>
              <a:rPr i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on the Right Side of the Brain</a:t>
            </a:r>
            <a:endParaRPr i="1"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Pablo Picasso (1881-1973), Portrait of Igor Stravinsky. Paris, 1920.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Picture"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325" y="96600"/>
            <a:ext cx="3602725" cy="495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 shading, just lines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Lines are realistic and proportional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Mainly outlines with some lines to include important detail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line drawing"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350" y="187500"/>
            <a:ext cx="3598430" cy="1946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56" name="Google Shape;256;p38"/>
          <p:cNvPicPr preferRelativeResize="0"/>
          <p:nvPr/>
        </p:nvPicPr>
        <p:blipFill rotWithShape="1">
          <a:blip r:embed="rId4">
            <a:alphaModFix/>
          </a:blip>
          <a:srcRect b="10138" l="3679" r="2932" t="7298"/>
          <a:stretch/>
        </p:blipFill>
        <p:spPr>
          <a:xfrm>
            <a:off x="5343350" y="3835650"/>
            <a:ext cx="1789026" cy="11203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ne drawing" id="257" name="Google Shape;257;p38"/>
          <p:cNvPicPr preferRelativeResize="0"/>
          <p:nvPr/>
        </p:nvPicPr>
        <p:blipFill rotWithShape="1">
          <a:blip r:embed="rId5">
            <a:alphaModFix/>
          </a:blip>
          <a:srcRect b="4159" l="10041" r="10895" t="0"/>
          <a:stretch/>
        </p:blipFill>
        <p:spPr>
          <a:xfrm>
            <a:off x="7264475" y="2258750"/>
            <a:ext cx="1789025" cy="2161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ne drawing" id="258" name="Google Shape;2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3350" y="2263113"/>
            <a:ext cx="1789025" cy="1406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59" name="Google Shape;259;p38"/>
          <p:cNvPicPr preferRelativeResize="0"/>
          <p:nvPr/>
        </p:nvPicPr>
        <p:blipFill rotWithShape="1">
          <a:blip r:embed="rId7">
            <a:alphaModFix/>
          </a:blip>
          <a:srcRect b="7771" l="27710" r="18293" t="4316"/>
          <a:stretch/>
        </p:blipFill>
        <p:spPr>
          <a:xfrm>
            <a:off x="3143125" y="187488"/>
            <a:ext cx="2068125" cy="47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 txBox="1"/>
          <p:nvPr/>
        </p:nvSpPr>
        <p:spPr>
          <a:xfrm>
            <a:off x="81400" y="103600"/>
            <a:ext cx="30618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Value</a:t>
            </a: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Uses various shading techniques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Explores the range of shadows, midtones, and highlights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Creates three-dimensional illusion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value drawing" id="265" name="Google Shape;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9750" y="103600"/>
            <a:ext cx="2017675" cy="294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8127" y="103600"/>
            <a:ext cx="1817823" cy="2360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value drawing" id="267" name="Google Shape;267;p39"/>
          <p:cNvPicPr preferRelativeResize="0"/>
          <p:nvPr/>
        </p:nvPicPr>
        <p:blipFill rotWithShape="1">
          <a:blip r:embed="rId5">
            <a:alphaModFix/>
          </a:blip>
          <a:srcRect b="5123" l="0" r="0" t="0"/>
          <a:stretch/>
        </p:blipFill>
        <p:spPr>
          <a:xfrm>
            <a:off x="5516650" y="3182300"/>
            <a:ext cx="3520775" cy="187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68" name="Google Shape;2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1625" y="103600"/>
            <a:ext cx="1862450" cy="2360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269" name="Google Shape;2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6962" y="2571750"/>
            <a:ext cx="1969813" cy="24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Exercises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5" name="Google Shape;275;p40"/>
          <p:cNvSpPr txBox="1"/>
          <p:nvPr>
            <p:ph idx="1" type="subTitle"/>
          </p:nvPr>
        </p:nvSpPr>
        <p:spPr>
          <a:xfrm>
            <a:off x="311700" y="29525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Now it’s your turn to try!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Challenge your brain and sense of perception!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Exercises</a:t>
            </a:r>
            <a:endParaRPr sz="25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Beloved Mr. Rogers will be our drawing reference today!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Only minutes for each exercises--plan your time wisely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Using the same image in the exercises will clarify and accentuate the differences between the styles</a:t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Intention for this is for you to leave with tangible examples of different drawing styles</a:t>
            </a:r>
            <a:endParaRPr sz="15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222025" y="103600"/>
            <a:ext cx="3073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Today’s Goals: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Learn fundamentals of drawing and art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Learn and apply basic drawing techniques and exercises through practice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Explore the loose, fun, and creative side of drawing--release your inhibitions!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Consider personal drawing style and qualities</a:t>
            </a:r>
            <a:endParaRPr sz="17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drawing"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125" y="1123225"/>
            <a:ext cx="5342825" cy="300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Exercises</a:t>
            </a:r>
            <a:endParaRPr sz="25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Don’t worry if your drawing isn’t what you intended, that’s a part of the process!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Be loose with your drawing, have fun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I will show you examples of my version of the same exercises  for comparison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292" name="Google Shape;29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3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Exercises</a:t>
            </a:r>
            <a:endParaRPr sz="25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Once you’ve completed all the drawings, look at the differences between them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How did your hand and perception change with each exercise?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What did you enjoy about the exercises? 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What is your style? What do you excel in? </a:t>
            </a:r>
            <a:endParaRPr sz="18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Gesture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swift, flowing sketch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Capture essence of image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Doesn’t need to be exact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5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Karen’s Gesture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3 Minutes</a:t>
            </a:r>
            <a:endParaRPr i="1"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swift, flowing sketch lines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Capture essence of image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Doesn’t need to be exact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5" name="Google Shape;305;p45"/>
          <p:cNvPicPr preferRelativeResize="0"/>
          <p:nvPr/>
        </p:nvPicPr>
        <p:blipFill rotWithShape="1">
          <a:blip r:embed="rId3">
            <a:alphaModFix/>
          </a:blip>
          <a:srcRect b="17960" l="0" r="0" t="2319"/>
          <a:stretch/>
        </p:blipFill>
        <p:spPr>
          <a:xfrm>
            <a:off x="4004925" y="286625"/>
            <a:ext cx="4256044" cy="452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310" name="Google Shape;3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Blind Contour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 Minute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single line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Include all major details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 not look at your paper as you draw!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Karen’s </a:t>
            </a: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Blind Contour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 Minute</a:t>
            </a:r>
            <a:endParaRPr i="1"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single line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Include all major details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 not look at your paper as you draw!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7" name="Google Shape;317;p47"/>
          <p:cNvPicPr preferRelativeResize="0"/>
          <p:nvPr/>
        </p:nvPicPr>
        <p:blipFill rotWithShape="1">
          <a:blip r:embed="rId3">
            <a:alphaModFix/>
          </a:blip>
          <a:srcRect b="10960" l="0" r="0" t="0"/>
          <a:stretch/>
        </p:blipFill>
        <p:spPr>
          <a:xfrm>
            <a:off x="3869550" y="142463"/>
            <a:ext cx="4092525" cy="4858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322" name="Google Shape;3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Opposite Hand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your non dominant hand to do a sketch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(You can look at your paper ;) ) 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Opposite Hand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your non dominant hand to do a quick sketch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(You can look at your paper ;) ) 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9" name="Google Shape;329;p49"/>
          <p:cNvPicPr preferRelativeResize="0"/>
          <p:nvPr/>
        </p:nvPicPr>
        <p:blipFill rotWithShape="1">
          <a:blip r:embed="rId3">
            <a:alphaModFix/>
          </a:blip>
          <a:srcRect b="19041" l="0" r="0" t="0"/>
          <a:stretch/>
        </p:blipFill>
        <p:spPr>
          <a:xfrm>
            <a:off x="3871350" y="166201"/>
            <a:ext cx="4456975" cy="481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334" name="Google Shape;3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0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Upside Down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Focus on the lines and shapes that you see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(You can use your dominant hand ;) ) 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1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Karen’ Upside Down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Focus on the lines and shapes that you see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(You can use your dominant hand ;) ) 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1" name="Google Shape;341;p51"/>
          <p:cNvPicPr preferRelativeResize="0"/>
          <p:nvPr/>
        </p:nvPicPr>
        <p:blipFill rotWithShape="1">
          <a:blip r:embed="rId3">
            <a:alphaModFix/>
          </a:blip>
          <a:srcRect b="19191" l="0" r="0" t="0"/>
          <a:stretch/>
        </p:blipFill>
        <p:spPr>
          <a:xfrm>
            <a:off x="3869550" y="103600"/>
            <a:ext cx="4530450" cy="48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222025" y="103600"/>
            <a:ext cx="7310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Notable Principles and Elements of Art: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Line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Value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Perspective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Space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Form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Shape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Size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Proportion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Composition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Focal point(s)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Composition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Contrast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Texture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Movement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Positive and Negative Space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Focal Points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swift, flowing sketch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Doesn’t need to be exact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ints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120075" y="516125"/>
            <a:ext cx="31749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Balance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Unity/Harmony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Variety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Gradation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Patterns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Contrast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Color/Hue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Movement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Rhythm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Repetition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6106825" y="913075"/>
            <a:ext cx="31749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Texture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Positive/Negative Space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Content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Concept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Style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2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Karen’s </a:t>
            </a: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Upside Down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 Minutes</a:t>
            </a:r>
            <a:endParaRPr i="1"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Focus on the lines and shapes that you see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(You can use your dominant hand ;) ) 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b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Look at the drawing right-side up, and compare to your other drawings!</a:t>
            </a:r>
            <a:endParaRPr b="1"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47" name="Google Shape;347;p52"/>
          <p:cNvPicPr preferRelativeResize="0"/>
          <p:nvPr/>
        </p:nvPicPr>
        <p:blipFill rotWithShape="1">
          <a:blip r:embed="rId3">
            <a:alphaModFix/>
          </a:blip>
          <a:srcRect b="19191" l="0" r="0" t="0"/>
          <a:stretch/>
        </p:blipFill>
        <p:spPr>
          <a:xfrm rot="10800000">
            <a:off x="3869550" y="103600"/>
            <a:ext cx="4530450" cy="48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352" name="Google Shape;35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3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15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 shading, just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Take time to get realistic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Focus on what you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see</a:t>
            </a: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not on what you assume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/>
          <p:nvPr/>
        </p:nvSpPr>
        <p:spPr>
          <a:xfrm>
            <a:off x="222025" y="103600"/>
            <a:ext cx="29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15 Minutes</a:t>
            </a:r>
            <a:endParaRPr i="1"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 shading, just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Take time to get realistic lines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Focus on what you </a:t>
            </a:r>
            <a:r>
              <a:rPr i="1"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see</a:t>
            </a: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not on what you assume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59" name="Google Shape;359;p54"/>
          <p:cNvPicPr preferRelativeResize="0"/>
          <p:nvPr/>
        </p:nvPicPr>
        <p:blipFill rotWithShape="1">
          <a:blip r:embed="rId3">
            <a:alphaModFix/>
          </a:blip>
          <a:srcRect b="20280" l="0" r="2372" t="0"/>
          <a:stretch/>
        </p:blipFill>
        <p:spPr>
          <a:xfrm>
            <a:off x="3885500" y="103600"/>
            <a:ext cx="4410975" cy="480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mister rogers portrait" id="364" name="Google Shape;3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0"/>
            <a:ext cx="60472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5"/>
          <p:cNvSpPr txBox="1"/>
          <p:nvPr/>
        </p:nvSpPr>
        <p:spPr>
          <a:xfrm>
            <a:off x="81400" y="103600"/>
            <a:ext cx="30618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Value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15 Minutes</a:t>
            </a:r>
            <a:endParaRPr i="1"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 line through half of line drawing, apply value on right side of drawing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any one of the previously mentioned shading techniques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Observe different tonalities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are your darkest and lightest shades?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6"/>
          <p:cNvSpPr txBox="1"/>
          <p:nvPr/>
        </p:nvSpPr>
        <p:spPr>
          <a:xfrm>
            <a:off x="81400" y="103600"/>
            <a:ext cx="30618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Value Drawing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Time: </a:t>
            </a:r>
            <a:r>
              <a:rPr i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15 Minutes</a:t>
            </a:r>
            <a:endParaRPr i="1"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 line through half of line drawing, apply value on right side of drawing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any one of the previously mentioned shading techniques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Observe different tonalities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are your darkest and lightest shades?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1" name="Google Shape;371;p56"/>
          <p:cNvPicPr preferRelativeResize="0"/>
          <p:nvPr/>
        </p:nvPicPr>
        <p:blipFill rotWithShape="1">
          <a:blip r:embed="rId3">
            <a:alphaModFix/>
          </a:blip>
          <a:srcRect b="8484" l="0" r="0" t="5722"/>
          <a:stretch/>
        </p:blipFill>
        <p:spPr>
          <a:xfrm>
            <a:off x="3885475" y="149200"/>
            <a:ext cx="4235825" cy="48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7"/>
          <p:cNvSpPr txBox="1"/>
          <p:nvPr/>
        </p:nvSpPr>
        <p:spPr>
          <a:xfrm>
            <a:off x="59100" y="0"/>
            <a:ext cx="30270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Drawing Class #2</a:t>
            </a:r>
            <a:endParaRPr sz="30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long, detailed, realistic value drawing of a still life!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Use charcoal and conté on toned paper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b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Please bring your own binder/clipboard/textbook/hard surface to draw on</a:t>
            </a:r>
            <a:endParaRPr b="1"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See you next week! :) 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still life drawing toned paper" id="377" name="Google Shape;3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8262" y="118400"/>
            <a:ext cx="3112162" cy="19867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ill life drawing toned paper" id="378" name="Google Shape;37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4225" y="118400"/>
            <a:ext cx="2638901" cy="2200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till life class" id="379" name="Google Shape;37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8625" y="2449650"/>
            <a:ext cx="3894500" cy="2595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lated image" id="380" name="Google Shape;380;p57"/>
          <p:cNvPicPr preferRelativeResize="0"/>
          <p:nvPr/>
        </p:nvPicPr>
        <p:blipFill rotWithShape="1">
          <a:blip r:embed="rId6">
            <a:alphaModFix/>
          </a:blip>
          <a:srcRect b="0" l="3892" r="0" t="3892"/>
          <a:stretch/>
        </p:blipFill>
        <p:spPr>
          <a:xfrm>
            <a:off x="3086100" y="2205200"/>
            <a:ext cx="1953925" cy="28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141200" y="129625"/>
            <a:ext cx="32985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b="1"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</a:t>
            </a: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a point moving in space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May be descriptive, implied, or abstract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Line quality/weight can communicate a wide variety of things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mbria"/>
              <a:buChar char="●"/>
            </a:pPr>
            <a:r>
              <a:rPr lang="en" sz="1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 line thick or thin? Long or short? Chaotic or peaceful? Soft or harsh? Moving or stagnant?</a:t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asian ink painting" id="85" name="Google Shape;85;p17"/>
          <p:cNvPicPr preferRelativeResize="0"/>
          <p:nvPr/>
        </p:nvPicPr>
        <p:blipFill rotWithShape="1">
          <a:blip r:embed="rId3">
            <a:alphaModFix/>
          </a:blip>
          <a:srcRect b="17688" l="21383" r="0" t="0"/>
          <a:stretch/>
        </p:blipFill>
        <p:spPr>
          <a:xfrm>
            <a:off x="4490600" y="167200"/>
            <a:ext cx="4507874" cy="245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rt line quality"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500" y="2723050"/>
            <a:ext cx="4188575" cy="22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141200" y="129625"/>
            <a:ext cx="40629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Texture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 element of art that refers to the way things feel, or look as if they might feel if touched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mbria"/>
              <a:buChar char="●"/>
            </a:pPr>
            <a:r>
              <a:rPr lang="en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What kind of feelings/sensations do you perceive from the visual texture?</a:t>
            </a:r>
            <a:endParaRPr sz="2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5670800" y="4554350"/>
            <a:ext cx="42840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“SOL-30” by Conrad Godly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425" y="358300"/>
            <a:ext cx="4531826" cy="4135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141200" y="129625"/>
            <a:ext cx="2717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Composition and Focal Points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b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Composition</a:t>
            </a: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the placement or organization of visual elements in a work of art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b="1"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Focal Point</a:t>
            </a: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the area(s) in an artwork where the viewer’s eye is naturally drawn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Good composition makes a huge impact!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917" y="306463"/>
            <a:ext cx="3020384" cy="45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8100" y="394688"/>
            <a:ext cx="2895025" cy="43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141200" y="129625"/>
            <a:ext cx="2717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Composition and Focal Points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“Rule of Thirds” - mentally dividing up image using two horizontal lines and two vertical lines, and having focal points lining up with any of the intersecting points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Good composition often involves the “Rule of Thirds” if focal points are not in a centered orientation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9360" y="152400"/>
            <a:ext cx="3502240" cy="233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ule of thirds"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2850" y="2651375"/>
            <a:ext cx="3508750" cy="2336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ule of thirds"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8301" y="525968"/>
            <a:ext cx="2514924" cy="1910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rule of thirds" id="109" name="Google Shape;1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0475" y="2571750"/>
            <a:ext cx="5301125" cy="24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696969"/>
            </a:gs>
            <a:gs pos="100000">
              <a:srgbClr val="1D1D1D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106950" y="610525"/>
            <a:ext cx="31749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Patterns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Content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Concept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mbria"/>
              <a:buChar char="●"/>
            </a:pPr>
            <a:r>
              <a:rPr lang="en" sz="2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Style</a:t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41200" y="129625"/>
            <a:ext cx="4721100" cy="47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Movement and Rhythm</a:t>
            </a:r>
            <a:endParaRPr sz="2800" u="sng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b="1"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Movement</a:t>
            </a: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creates the look and feeling of action to guide viewer’s eye throughout the work of art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b="1"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Rhythm</a:t>
            </a: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- indicates movement, created by the careful placement of repeated elements in a work of art to cause a visual tempo or beat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Char char="●"/>
            </a:pPr>
            <a:r>
              <a:rPr lang="en" sz="2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there a sense of direction or flow in the work?</a:t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Image result for artwork down the stairs painting"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200" y="220875"/>
            <a:ext cx="2697375" cy="452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4681700" y="4745375"/>
            <a:ext cx="4520400" cy="8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“Nude Descending a Staircase, No. 2” by Marcel Duchamp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